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style20.xml" ContentType="application/vnd.ms-office.chart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olors20.xml" ContentType="application/vnd.ms-office.chartcolorstyle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65" r:id="rId2"/>
    <p:sldId id="369" r:id="rId3"/>
    <p:sldId id="352" r:id="rId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2638" userDrawn="1">
          <p15:clr>
            <a:srgbClr val="A4A3A4"/>
          </p15:clr>
        </p15:guide>
        <p15:guide id="2" orient="horz" pos="36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DAA4D"/>
    <a:srgbClr val="D60204"/>
    <a:srgbClr val="387B38"/>
    <a:srgbClr val="E1002B"/>
    <a:srgbClr val="A21630"/>
    <a:srgbClr val="D80102"/>
    <a:srgbClr val="479D47"/>
    <a:srgbClr val="4FAF4F"/>
    <a:srgbClr val="A3162F"/>
    <a:srgbClr val="A4152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3" autoAdjust="0"/>
    <p:restoredTop sz="96374" autoAdjust="0"/>
  </p:normalViewPr>
  <p:slideViewPr>
    <p:cSldViewPr snapToGrid="0" showGuides="1">
      <p:cViewPr varScale="1">
        <p:scale>
          <a:sx n="116" d="100"/>
          <a:sy n="116" d="100"/>
        </p:scale>
        <p:origin x="-192" y="-114"/>
      </p:cViewPr>
      <p:guideLst>
        <p:guide orient="horz" pos="3612"/>
        <p:guide pos="2638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7293708539597114E-2"/>
          <c:y val="3.9935165976950598E-2"/>
          <c:w val="0.92157148078009232"/>
          <c:h val="0.77400433888500753"/>
        </c:manualLayout>
      </c:layout>
      <c:area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 товары и услуги</c:v>
                </c:pt>
              </c:strCache>
            </c:strRef>
          </c:tx>
          <c:spPr>
            <a:solidFill>
              <a:schemeClr val="bg1">
                <a:lumMod val="75000"/>
                <a:alpha val="50000"/>
              </a:schemeClr>
            </a:solidFill>
            <a:ln w="76200">
              <a:noFill/>
            </a:ln>
          </c:spPr>
          <c:cat>
            <c:strRef>
              <c:f>Лист1!$A$2:$A$18</c:f>
              <c:strCache>
                <c:ptCount val="17"/>
                <c:pt idx="0">
                  <c:v>ИЮЛЬ</c:v>
                </c:pt>
                <c:pt idx="1">
                  <c:v>АВГУСТ</c:v>
                </c:pt>
                <c:pt idx="2">
                  <c:v>СЕНТЯБРЬ</c:v>
                </c:pt>
                <c:pt idx="3">
                  <c:v>ОКТЯБРЬ</c:v>
                </c:pt>
                <c:pt idx="4">
                  <c:v>НОЯБРЬ</c:v>
                </c:pt>
                <c:pt idx="5">
                  <c:v>ДЕКАБРЬ</c:v>
                </c:pt>
                <c:pt idx="6">
                  <c:v>ЯНВАРЬ</c:v>
                </c:pt>
                <c:pt idx="7">
                  <c:v>ФЕВРАЛЬ</c:v>
                </c:pt>
                <c:pt idx="8">
                  <c:v>МАРТ</c:v>
                </c:pt>
                <c:pt idx="9">
                  <c:v>АПРЕЛЬ</c:v>
                </c:pt>
                <c:pt idx="10">
                  <c:v>МАЙ</c:v>
                </c:pt>
                <c:pt idx="11">
                  <c:v>ИЮНЬ</c:v>
                </c:pt>
                <c:pt idx="12">
                  <c:v>ИЮЛЬ</c:v>
                </c:pt>
                <c:pt idx="13">
                  <c:v>АВГУСТ</c:v>
                </c:pt>
                <c:pt idx="14">
                  <c:v>СЕНТЯБРЬ</c:v>
                </c:pt>
                <c:pt idx="15">
                  <c:v>ОКТЯБРЬ</c:v>
                </c:pt>
                <c:pt idx="16">
                  <c:v>НОЯБРЬ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100</c:v>
                </c:pt>
                <c:pt idx="1">
                  <c:v>99.7</c:v>
                </c:pt>
                <c:pt idx="2">
                  <c:v>100</c:v>
                </c:pt>
                <c:pt idx="3">
                  <c:v>100.9</c:v>
                </c:pt>
                <c:pt idx="4">
                  <c:v>101</c:v>
                </c:pt>
                <c:pt idx="5">
                  <c:v>100.8</c:v>
                </c:pt>
                <c:pt idx="6">
                  <c:v>100.3</c:v>
                </c:pt>
                <c:pt idx="7">
                  <c:v>100.8</c:v>
                </c:pt>
                <c:pt idx="8">
                  <c:v>100.9</c:v>
                </c:pt>
                <c:pt idx="9">
                  <c:v>100.5</c:v>
                </c:pt>
                <c:pt idx="10">
                  <c:v>100.5</c:v>
                </c:pt>
                <c:pt idx="11">
                  <c:v>100.4</c:v>
                </c:pt>
                <c:pt idx="12">
                  <c:v>99.6</c:v>
                </c:pt>
                <c:pt idx="13">
                  <c:v>100.7</c:v>
                </c:pt>
                <c:pt idx="14">
                  <c:v>101.2</c:v>
                </c:pt>
                <c:pt idx="15">
                  <c:v>100.9</c:v>
                </c:pt>
                <c:pt idx="16">
                  <c:v>100.71000000000001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82-4670-8A03-3D774CB424C0}"/>
            </c:ext>
          </c:extLst>
        </c:ser>
        <c:dLbls/>
        <c:axId val="117693824"/>
        <c:axId val="117548160"/>
      </c:areaChart>
      <c:lineChart>
        <c:grouping val="standard"/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38100">
              <a:solidFill>
                <a:srgbClr val="E1002B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82-4670-8A03-3D774CB424C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2-4670-8A03-3D774CB424C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2-4670-8A03-3D774CB424C0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2-4670-8A03-3D774CB424C0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2-4670-8A03-3D774CB424C0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2-4670-8A03-3D774CB424C0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82-4670-8A03-3D774CB424C0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82-4670-8A03-3D774CB424C0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82-4670-8A03-3D774CB424C0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82-4670-8A03-3D774CB424C0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82-4670-8A03-3D774CB424C0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82-4670-8A03-3D774CB424C0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82-4670-8A03-3D774CB424C0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A82-4670-8A03-3D774CB424C0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82-4670-8A03-3D774CB424C0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CE-4E71-A9C4-FBD1257FDF28}"/>
                </c:ext>
              </c:extLst>
            </c:dLbl>
            <c:dLbl>
              <c:idx val="16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CE-4E71-A9C4-FBD1257FDF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E1002B"/>
                    </a:solidFill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Лист1!$A$2:$A$18</c:f>
              <c:strCache>
                <c:ptCount val="17"/>
                <c:pt idx="0">
                  <c:v>ИЮЛЬ</c:v>
                </c:pt>
                <c:pt idx="1">
                  <c:v>АВГУСТ</c:v>
                </c:pt>
                <c:pt idx="2">
                  <c:v>СЕНТЯБРЬ</c:v>
                </c:pt>
                <c:pt idx="3">
                  <c:v>ОКТЯБРЬ</c:v>
                </c:pt>
                <c:pt idx="4">
                  <c:v>НОЯБРЬ</c:v>
                </c:pt>
                <c:pt idx="5">
                  <c:v>ДЕКАБРЬ</c:v>
                </c:pt>
                <c:pt idx="6">
                  <c:v>ЯНВАРЬ</c:v>
                </c:pt>
                <c:pt idx="7">
                  <c:v>ФЕВРАЛЬ</c:v>
                </c:pt>
                <c:pt idx="8">
                  <c:v>МАРТ</c:v>
                </c:pt>
                <c:pt idx="9">
                  <c:v>АПРЕЛЬ</c:v>
                </c:pt>
                <c:pt idx="10">
                  <c:v>МАЙ</c:v>
                </c:pt>
                <c:pt idx="11">
                  <c:v>ИЮНЬ</c:v>
                </c:pt>
                <c:pt idx="12">
                  <c:v>ИЮЛЬ</c:v>
                </c:pt>
                <c:pt idx="13">
                  <c:v>АВГУСТ</c:v>
                </c:pt>
                <c:pt idx="14">
                  <c:v>СЕНТЯБРЬ</c:v>
                </c:pt>
                <c:pt idx="15">
                  <c:v>ОКТЯБРЬ</c:v>
                </c:pt>
                <c:pt idx="16">
                  <c:v>НОЯБРЬ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6A82-4670-8A03-3D774CB424C0}"/>
            </c:ext>
          </c:extLst>
        </c:ser>
        <c:ser>
          <c:idx val="2"/>
          <c:order val="2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38100">
              <a:solidFill>
                <a:srgbClr val="4FAF4F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A82-4670-8A03-3D774CB424C0}"/>
                </c:ext>
              </c:extLst>
            </c:dLbl>
            <c:dLbl>
              <c:idx val="1"/>
              <c:layout>
                <c:manualLayout>
                  <c:x val="-2.8129395218002801E-2"/>
                  <c:y val="2.403929351994480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A82-4670-8A03-3D774CB424C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A82-4670-8A03-3D774CB424C0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A82-4670-8A03-3D774CB424C0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A82-4670-8A03-3D774CB424C0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A82-4670-8A03-3D774CB424C0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A82-4670-8A03-3D774CB424C0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A82-4670-8A03-3D774CB424C0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A82-4670-8A03-3D774CB424C0}"/>
                </c:ext>
              </c:extLst>
            </c:dLbl>
            <c:dLbl>
              <c:idx val="9"/>
              <c:layout>
                <c:manualLayout>
                  <c:x val="-4.5007032348804508E-2"/>
                  <c:y val="-2.713286773047449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A82-4670-8A03-3D774CB424C0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A82-4670-8A03-3D774CB424C0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A82-4670-8A03-3D774CB424C0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A82-4670-8A03-3D774CB424C0}"/>
                </c:ext>
              </c:extLst>
            </c:dLbl>
            <c:dLbl>
              <c:idx val="13"/>
              <c:layout>
                <c:manualLayout>
                  <c:x val="-2.6722925457102677E-2"/>
                  <c:y val="3.316239389280214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A82-4670-8A03-3D774CB424C0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A82-4670-8A03-3D774CB424C0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69-420C-8CA5-551B11F8EDDA}"/>
                </c:ext>
              </c:extLst>
            </c:dLbl>
            <c:dLbl>
              <c:idx val="16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CE-4E71-A9C4-FBD1257FDF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4FAF4F"/>
                    </a:solidFill>
                  </a:defRPr>
                </a:pPr>
                <a:endParaRPr lang="ru-RU"/>
              </a:p>
            </c:txPr>
            <c:dLblPos val="b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Лист1!$A$2:$A$18</c:f>
              <c:strCache>
                <c:ptCount val="17"/>
                <c:pt idx="0">
                  <c:v>ИЮЛЬ</c:v>
                </c:pt>
                <c:pt idx="1">
                  <c:v>АВГУСТ</c:v>
                </c:pt>
                <c:pt idx="2">
                  <c:v>СЕНТЯБРЬ</c:v>
                </c:pt>
                <c:pt idx="3">
                  <c:v>ОКТЯБРЬ</c:v>
                </c:pt>
                <c:pt idx="4">
                  <c:v>НОЯБРЬ</c:v>
                </c:pt>
                <c:pt idx="5">
                  <c:v>ДЕКАБРЬ</c:v>
                </c:pt>
                <c:pt idx="6">
                  <c:v>ЯНВАРЬ</c:v>
                </c:pt>
                <c:pt idx="7">
                  <c:v>ФЕВРАЛЬ</c:v>
                </c:pt>
                <c:pt idx="8">
                  <c:v>МАРТ</c:v>
                </c:pt>
                <c:pt idx="9">
                  <c:v>АПРЕЛЬ</c:v>
                </c:pt>
                <c:pt idx="10">
                  <c:v>МАЙ</c:v>
                </c:pt>
                <c:pt idx="11">
                  <c:v>ИЮНЬ</c:v>
                </c:pt>
                <c:pt idx="12">
                  <c:v>ИЮЛЬ</c:v>
                </c:pt>
                <c:pt idx="13">
                  <c:v>АВГУСТ</c:v>
                </c:pt>
                <c:pt idx="14">
                  <c:v>СЕНТЯБРЬ</c:v>
                </c:pt>
                <c:pt idx="15">
                  <c:v>ОКТЯБРЬ</c:v>
                </c:pt>
                <c:pt idx="16">
                  <c:v>НОЯБРЬ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6A82-4670-8A03-3D774CB424C0}"/>
            </c:ext>
          </c:extLst>
        </c:ser>
        <c:ser>
          <c:idx val="3"/>
          <c:order val="3"/>
          <c:tx>
            <c:strRef>
              <c:f>Лист1!$C$1</c:f>
              <c:strCache>
                <c:ptCount val="1"/>
                <c:pt idx="0">
                  <c:v>Продовольственные товары</c:v>
                </c:pt>
              </c:strCache>
            </c:strRef>
          </c:tx>
          <c:spPr>
            <a:ln w="38100"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A82-4670-8A03-3D774CB424C0}"/>
                </c:ext>
              </c:extLst>
            </c:dLbl>
            <c:dLbl>
              <c:idx val="1"/>
              <c:layout>
                <c:manualLayout>
                  <c:x val="-1.4064697609001665E-3"/>
                  <c:y val="4.707778065011111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A82-4670-8A03-3D774CB424C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A82-4670-8A03-3D774CB424C0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6A82-4670-8A03-3D774CB424C0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6A82-4670-8A03-3D774CB424C0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6A82-4670-8A03-3D774CB424C0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6A82-4670-8A03-3D774CB424C0}"/>
                </c:ext>
              </c:extLst>
            </c:dLbl>
            <c:dLbl>
              <c:idx val="7"/>
              <c:layout>
                <c:manualLayout>
                  <c:x val="-4.7819971870604799E-2"/>
                  <c:y val="-5.24404981907860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6A82-4670-8A03-3D774CB424C0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6A82-4670-8A03-3D774CB424C0}"/>
                </c:ext>
              </c:extLst>
            </c:dLbl>
            <c:dLbl>
              <c:idx val="9"/>
              <c:layout>
                <c:manualLayout>
                  <c:x val="-3.7974683544303806E-2"/>
                  <c:y val="-3.316239389280214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6A82-4670-8A03-3D774CB424C0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6A82-4670-8A03-3D774CB424C0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6A82-4670-8A03-3D774CB424C0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6A82-4670-8A03-3D774CB424C0}"/>
                </c:ext>
              </c:extLst>
            </c:dLbl>
            <c:dLbl>
              <c:idx val="13"/>
              <c:layout>
                <c:manualLayout>
                  <c:x val="-7.0323488045007047E-3"/>
                  <c:y val="2.110334156814682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6A82-4670-8A03-3D774CB424C0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6A82-4670-8A03-3D774CB424C0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9CE-4E71-A9C4-FBD1257FDF28}"/>
                </c:ext>
              </c:extLst>
            </c:dLbl>
            <c:dLbl>
              <c:idx val="16"/>
              <c:layout>
                <c:manualLayout>
                  <c:x val="-2.6401763070755407E-4"/>
                  <c:y val="-2.125407972220502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CE-4E71-A9C4-FBD1257FDF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387B38"/>
                    </a:solidFill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ИЮЛЬ</c:v>
                </c:pt>
                <c:pt idx="1">
                  <c:v>АВГУСТ</c:v>
                </c:pt>
                <c:pt idx="2">
                  <c:v>СЕНТЯБРЬ</c:v>
                </c:pt>
                <c:pt idx="3">
                  <c:v>ОКТЯБРЬ</c:v>
                </c:pt>
                <c:pt idx="4">
                  <c:v>НОЯБРЬ</c:v>
                </c:pt>
                <c:pt idx="5">
                  <c:v>ДЕКАБРЬ</c:v>
                </c:pt>
                <c:pt idx="6">
                  <c:v>ЯНВАРЬ</c:v>
                </c:pt>
                <c:pt idx="7">
                  <c:v>ФЕВРАЛЬ</c:v>
                </c:pt>
                <c:pt idx="8">
                  <c:v>МАРТ</c:v>
                </c:pt>
                <c:pt idx="9">
                  <c:v>АПРЕЛЬ</c:v>
                </c:pt>
                <c:pt idx="10">
                  <c:v>МАЙ</c:v>
                </c:pt>
                <c:pt idx="11">
                  <c:v>ИЮНЬ</c:v>
                </c:pt>
                <c:pt idx="12">
                  <c:v>ИЮЛЬ</c:v>
                </c:pt>
                <c:pt idx="13">
                  <c:v>АВГУСТ</c:v>
                </c:pt>
                <c:pt idx="14">
                  <c:v>СЕНТЯБРЬ</c:v>
                </c:pt>
                <c:pt idx="15">
                  <c:v>ОКТЯБРЬ</c:v>
                </c:pt>
                <c:pt idx="16">
                  <c:v>НОЯБРЬ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99.3</c:v>
                </c:pt>
                <c:pt idx="1">
                  <c:v>99.3</c:v>
                </c:pt>
                <c:pt idx="2">
                  <c:v>99.56</c:v>
                </c:pt>
                <c:pt idx="3">
                  <c:v>101.9</c:v>
                </c:pt>
                <c:pt idx="4">
                  <c:v>101.9</c:v>
                </c:pt>
                <c:pt idx="5">
                  <c:v>101.6</c:v>
                </c:pt>
                <c:pt idx="6">
                  <c:v>100.6</c:v>
                </c:pt>
                <c:pt idx="7">
                  <c:v>101.1</c:v>
                </c:pt>
                <c:pt idx="8">
                  <c:v>101.5</c:v>
                </c:pt>
                <c:pt idx="9">
                  <c:v>100.9</c:v>
                </c:pt>
                <c:pt idx="10">
                  <c:v>100.6</c:v>
                </c:pt>
                <c:pt idx="11">
                  <c:v>100</c:v>
                </c:pt>
                <c:pt idx="12">
                  <c:v>98.2</c:v>
                </c:pt>
                <c:pt idx="13">
                  <c:v>100.1</c:v>
                </c:pt>
                <c:pt idx="14">
                  <c:v>103</c:v>
                </c:pt>
                <c:pt idx="15">
                  <c:v>101.8</c:v>
                </c:pt>
                <c:pt idx="16">
                  <c:v>101.1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0-6A82-4670-8A03-3D774CB424C0}"/>
            </c:ext>
          </c:extLst>
        </c:ser>
        <c:ser>
          <c:idx val="4"/>
          <c:order val="4"/>
          <c:tx>
            <c:strRef>
              <c:f>Лист1!$D$1</c:f>
              <c:strCache>
                <c:ptCount val="1"/>
                <c:pt idx="0">
                  <c:v>Непродовольственные товары</c:v>
                </c:pt>
              </c:strCache>
            </c:strRef>
          </c:tx>
          <c:spPr>
            <a:ln w="38100">
              <a:solidFill>
                <a:srgbClr val="D60204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6A82-4670-8A03-3D774CB424C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6A82-4670-8A03-3D774CB424C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6A82-4670-8A03-3D774CB424C0}"/>
                </c:ext>
              </c:extLst>
            </c:dLbl>
            <c:dLbl>
              <c:idx val="3"/>
              <c:layout>
                <c:manualLayout>
                  <c:x val="-3.3755274261603407E-2"/>
                  <c:y val="-3.014763081163831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6A82-4670-8A03-3D774CB424C0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6A82-4670-8A03-3D774CB424C0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6A82-4670-8A03-3D774CB424C0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6A82-4670-8A03-3D774CB424C0}"/>
                </c:ext>
              </c:extLst>
            </c:dLbl>
            <c:dLbl>
              <c:idx val="7"/>
              <c:layout>
                <c:manualLayout>
                  <c:x val="-4.3600562587904304E-2"/>
                  <c:y val="3.014763081163831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6A82-4670-8A03-3D774CB424C0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6A82-4670-8A03-3D774CB424C0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6A82-4670-8A03-3D774CB424C0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6A82-4670-8A03-3D774CB424C0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6A82-4670-8A03-3D774CB424C0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6A82-4670-8A03-3D774CB424C0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6A82-4670-8A03-3D774CB424C0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6A82-4670-8A03-3D774CB424C0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9CE-4E71-A9C4-FBD1257FDF28}"/>
                </c:ext>
              </c:extLst>
            </c:dLbl>
            <c:dLbl>
              <c:idx val="16"/>
              <c:layout>
                <c:manualLayout>
                  <c:x val="-1.2567416414720313E-3"/>
                  <c:y val="-1.220979047871352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69-420C-8CA5-551B11F8E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D60204"/>
                    </a:solidFill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Лист1!$A$2:$A$18</c:f>
              <c:strCache>
                <c:ptCount val="17"/>
                <c:pt idx="0">
                  <c:v>ИЮЛЬ</c:v>
                </c:pt>
                <c:pt idx="1">
                  <c:v>АВГУСТ</c:v>
                </c:pt>
                <c:pt idx="2">
                  <c:v>СЕНТЯБРЬ</c:v>
                </c:pt>
                <c:pt idx="3">
                  <c:v>ОКТЯБРЬ</c:v>
                </c:pt>
                <c:pt idx="4">
                  <c:v>НОЯБРЬ</c:v>
                </c:pt>
                <c:pt idx="5">
                  <c:v>ДЕКАБРЬ</c:v>
                </c:pt>
                <c:pt idx="6">
                  <c:v>ЯНВАРЬ</c:v>
                </c:pt>
                <c:pt idx="7">
                  <c:v>ФЕВРАЛЬ</c:v>
                </c:pt>
                <c:pt idx="8">
                  <c:v>МАРТ</c:v>
                </c:pt>
                <c:pt idx="9">
                  <c:v>АПРЕЛЬ</c:v>
                </c:pt>
                <c:pt idx="10">
                  <c:v>МАЙ</c:v>
                </c:pt>
                <c:pt idx="11">
                  <c:v>ИЮНЬ</c:v>
                </c:pt>
                <c:pt idx="12">
                  <c:v>ИЮЛЬ</c:v>
                </c:pt>
                <c:pt idx="13">
                  <c:v>АВГУСТ</c:v>
                </c:pt>
                <c:pt idx="14">
                  <c:v>СЕНТЯБРЬ</c:v>
                </c:pt>
                <c:pt idx="15">
                  <c:v>ОКТЯБРЬ</c:v>
                </c:pt>
                <c:pt idx="16">
                  <c:v>НОЯБРЬ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100</c:v>
                </c:pt>
                <c:pt idx="1">
                  <c:v>100.3</c:v>
                </c:pt>
                <c:pt idx="2">
                  <c:v>100.6</c:v>
                </c:pt>
                <c:pt idx="3">
                  <c:v>100.31</c:v>
                </c:pt>
                <c:pt idx="4">
                  <c:v>100.4</c:v>
                </c:pt>
                <c:pt idx="5">
                  <c:v>100.2</c:v>
                </c:pt>
                <c:pt idx="6">
                  <c:v>100.3</c:v>
                </c:pt>
                <c:pt idx="7">
                  <c:v>100.5</c:v>
                </c:pt>
                <c:pt idx="8">
                  <c:v>100.4</c:v>
                </c:pt>
                <c:pt idx="9">
                  <c:v>100.2</c:v>
                </c:pt>
                <c:pt idx="10">
                  <c:v>100.2</c:v>
                </c:pt>
                <c:pt idx="11">
                  <c:v>101</c:v>
                </c:pt>
                <c:pt idx="12">
                  <c:v>100.5</c:v>
                </c:pt>
                <c:pt idx="13">
                  <c:v>101.4</c:v>
                </c:pt>
                <c:pt idx="14">
                  <c:v>100</c:v>
                </c:pt>
                <c:pt idx="15">
                  <c:v>100.2</c:v>
                </c:pt>
                <c:pt idx="16">
                  <c:v>100.2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0-6A82-4670-8A03-3D774CB424C0}"/>
            </c:ext>
          </c:extLst>
        </c:ser>
        <c:ser>
          <c:idx val="6"/>
          <c:order val="5"/>
          <c:tx>
            <c:strRef>
              <c:f>Лист1!$E$1</c:f>
              <c:strCache>
                <c:ptCount val="1"/>
                <c:pt idx="0">
                  <c:v>Услуги</c:v>
                </c:pt>
              </c:strCache>
            </c:strRef>
          </c:tx>
          <c:spPr>
            <a:ln w="38100">
              <a:solidFill>
                <a:schemeClr val="bg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535864978902957E-2"/>
                  <c:y val="-4.522144621745746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6A82-4670-8A03-3D774CB424C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6A82-4670-8A03-3D774CB424C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6A82-4670-8A03-3D774CB424C0}"/>
                </c:ext>
              </c:extLst>
            </c:dLbl>
            <c:dLbl>
              <c:idx val="3"/>
              <c:layout>
                <c:manualLayout>
                  <c:x val="-1.8284106891701856E-2"/>
                  <c:y val="3.316239389280214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6A82-4670-8A03-3D774CB424C0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6A82-4670-8A03-3D774CB424C0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6A82-4670-8A03-3D774CB424C0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6A82-4670-8A03-3D774CB424C0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6A82-4670-8A03-3D774CB424C0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6A82-4670-8A03-3D774CB424C0}"/>
                </c:ext>
              </c:extLst>
            </c:dLbl>
            <c:dLbl>
              <c:idx val="9"/>
              <c:layout>
                <c:manualLayout>
                  <c:x val="-2.5316455696202528E-2"/>
                  <c:y val="2.713286773047460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6A82-4670-8A03-3D774CB424C0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B-6A82-4670-8A03-3D774CB424C0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6A82-4670-8A03-3D774CB424C0}"/>
                </c:ext>
              </c:extLst>
            </c:dLbl>
            <c:dLbl>
              <c:idx val="12"/>
              <c:layout>
                <c:manualLayout>
                  <c:x val="-3.6568213783403671E-2"/>
                  <c:y val="-3.316239389280217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6A82-4670-8A03-3D774CB424C0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69-420C-8CA5-551B11F8EDDA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6A82-4670-8A03-3D774CB424C0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9CE-4E71-A9C4-FBD1257FDF28}"/>
                </c:ext>
              </c:extLst>
            </c:dLbl>
            <c:dLbl>
              <c:idx val="16"/>
              <c:layout>
                <c:manualLayout>
                  <c:x val="-1.1284981782361131E-4"/>
                  <c:y val="-6.1802643163858563E-3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CE-4E71-A9C4-FBD1257FDF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ИЮЛЬ</c:v>
                </c:pt>
                <c:pt idx="1">
                  <c:v>АВГУСТ</c:v>
                </c:pt>
                <c:pt idx="2">
                  <c:v>СЕНТЯБРЬ</c:v>
                </c:pt>
                <c:pt idx="3">
                  <c:v>ОКТЯБРЬ</c:v>
                </c:pt>
                <c:pt idx="4">
                  <c:v>НОЯБРЬ</c:v>
                </c:pt>
                <c:pt idx="5">
                  <c:v>ДЕКАБРЬ</c:v>
                </c:pt>
                <c:pt idx="6">
                  <c:v>ЯНВАРЬ</c:v>
                </c:pt>
                <c:pt idx="7">
                  <c:v>ФЕВРАЛЬ</c:v>
                </c:pt>
                <c:pt idx="8">
                  <c:v>МАРТ</c:v>
                </c:pt>
                <c:pt idx="9">
                  <c:v>АПРЕЛЬ</c:v>
                </c:pt>
                <c:pt idx="10">
                  <c:v>МАЙ</c:v>
                </c:pt>
                <c:pt idx="11">
                  <c:v>ИЮНЬ</c:v>
                </c:pt>
                <c:pt idx="12">
                  <c:v>ИЮЛЬ</c:v>
                </c:pt>
                <c:pt idx="13">
                  <c:v>АВГУСТ</c:v>
                </c:pt>
                <c:pt idx="14">
                  <c:v>СЕНТЯБРЬ</c:v>
                </c:pt>
                <c:pt idx="15">
                  <c:v>ОКТЯБРЬ</c:v>
                </c:pt>
                <c:pt idx="16">
                  <c:v>НОЯБРЬ</c:v>
                </c:pt>
              </c:strCache>
            </c:strRef>
          </c:cat>
          <c:val>
            <c:numRef>
              <c:f>Лист1!$E$2:$E$18</c:f>
              <c:numCache>
                <c:formatCode>0.0</c:formatCode>
                <c:ptCount val="17"/>
                <c:pt idx="0">
                  <c:v>102</c:v>
                </c:pt>
                <c:pt idx="1">
                  <c:v>99.9</c:v>
                </c:pt>
                <c:pt idx="2">
                  <c:v>100</c:v>
                </c:pt>
                <c:pt idx="3">
                  <c:v>99.8</c:v>
                </c:pt>
                <c:pt idx="4">
                  <c:v>99.8</c:v>
                </c:pt>
                <c:pt idx="5">
                  <c:v>100</c:v>
                </c:pt>
                <c:pt idx="6">
                  <c:v>99.7</c:v>
                </c:pt>
                <c:pt idx="7">
                  <c:v>100.6</c:v>
                </c:pt>
                <c:pt idx="8">
                  <c:v>100.5</c:v>
                </c:pt>
                <c:pt idx="9">
                  <c:v>99.9</c:v>
                </c:pt>
                <c:pt idx="10">
                  <c:v>100.4</c:v>
                </c:pt>
                <c:pt idx="11">
                  <c:v>99.9</c:v>
                </c:pt>
                <c:pt idx="12">
                  <c:v>101.4</c:v>
                </c:pt>
                <c:pt idx="13">
                  <c:v>101</c:v>
                </c:pt>
                <c:pt idx="14">
                  <c:v>99.2</c:v>
                </c:pt>
                <c:pt idx="15">
                  <c:v>99.9</c:v>
                </c:pt>
                <c:pt idx="16">
                  <c:v>100.8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F-6A82-4670-8A03-3D774CB424C0}"/>
            </c:ext>
          </c:extLst>
        </c:ser>
        <c:dLbls/>
        <c:marker val="1"/>
        <c:axId val="117693824"/>
        <c:axId val="117548160"/>
      </c:lineChart>
      <c:catAx>
        <c:axId val="1176938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 algn="ctr">
              <a:defRPr sz="800" b="1" spc="-3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ru-RU"/>
          </a:p>
        </c:txPr>
        <c:crossAx val="117548160"/>
        <c:crosses val="autoZero"/>
        <c:auto val="1"/>
        <c:lblAlgn val="ctr"/>
        <c:lblOffset val="100"/>
      </c:catAx>
      <c:valAx>
        <c:axId val="117548160"/>
        <c:scaling>
          <c:orientation val="minMax"/>
          <c:max val="104"/>
          <c:min val="98"/>
        </c:scaling>
        <c:axPos val="l"/>
        <c:numFmt formatCode="0.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 algn="ctr">
              <a:defRPr sz="1000" b="0" spc="-50" baseline="0">
                <a:solidFill>
                  <a:schemeClr val="bg1">
                    <a:lumMod val="75000"/>
                  </a:schemeClr>
                </a:solidFill>
              </a:defRPr>
            </a:pPr>
            <a:endParaRPr lang="ru-RU"/>
          </a:p>
        </c:txPr>
        <c:crossAx val="117693824"/>
        <c:crosses val="autoZero"/>
        <c:crossBetween val="between"/>
        <c:majorUnit val="1.5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5.243940025021878E-2"/>
          <c:y val="3.3905707323380128E-2"/>
          <c:w val="0.9035983368310796"/>
          <c:h val="0.8979323493881497"/>
        </c:manualLayout>
      </c:layout>
      <c:area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 товары и услуги</c:v>
                </c:pt>
              </c:strCache>
            </c:strRef>
          </c:tx>
          <c:spPr>
            <a:solidFill>
              <a:schemeClr val="bg1">
                <a:lumMod val="75000"/>
                <a:alpha val="50000"/>
              </a:schemeClr>
            </a:solidFill>
            <a:ln w="76200">
              <a:noFill/>
            </a:ln>
          </c:spPr>
          <c:cat>
            <c:strRef>
              <c:f>Лист1!$A$2:$A$13</c:f>
              <c:strCache>
                <c:ptCount val="12"/>
                <c:pt idx="0">
                  <c:v>ДЕКАБРЬ</c:v>
                </c:pt>
                <c:pt idx="1">
                  <c:v>ЯНВАРЬ</c:v>
                </c:pt>
                <c:pt idx="2">
                  <c:v>ФЕВРАЛЬ</c:v>
                </c:pt>
                <c:pt idx="3">
                  <c:v>МАРТ</c:v>
                </c:pt>
                <c:pt idx="4">
                  <c:v>АПРЕЛЬ</c:v>
                </c:pt>
                <c:pt idx="5">
                  <c:v>МАЙ</c:v>
                </c:pt>
                <c:pt idx="6">
                  <c:v>ИЮНЬ</c:v>
                </c:pt>
                <c:pt idx="7">
                  <c:v>ИЮЛЬ</c:v>
                </c:pt>
                <c:pt idx="8">
                  <c:v>АВГУСТ</c:v>
                </c:pt>
                <c:pt idx="9">
                  <c:v>СЕНТЯБРЬ</c:v>
                </c:pt>
                <c:pt idx="10">
                  <c:v>ОКТЯБРЬ</c:v>
                </c:pt>
                <c:pt idx="11">
                  <c:v>НОЯБРЬ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100</c:v>
                </c:pt>
                <c:pt idx="1">
                  <c:v>100.3</c:v>
                </c:pt>
                <c:pt idx="2">
                  <c:v>101.1</c:v>
                </c:pt>
                <c:pt idx="3">
                  <c:v>102</c:v>
                </c:pt>
                <c:pt idx="4">
                  <c:v>102.5</c:v>
                </c:pt>
                <c:pt idx="5">
                  <c:v>102.9</c:v>
                </c:pt>
                <c:pt idx="6">
                  <c:v>103.3</c:v>
                </c:pt>
                <c:pt idx="7">
                  <c:v>102.9</c:v>
                </c:pt>
                <c:pt idx="8">
                  <c:v>103.6</c:v>
                </c:pt>
                <c:pt idx="9">
                  <c:v>104.9</c:v>
                </c:pt>
                <c:pt idx="10">
                  <c:v>105.8</c:v>
                </c:pt>
                <c:pt idx="11">
                  <c:v>106.5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CB-4F3C-AA01-F68A9483FF48}"/>
            </c:ext>
          </c:extLst>
        </c:ser>
        <c:dLbls/>
        <c:axId val="161030144"/>
        <c:axId val="161031680"/>
      </c:areaChart>
      <c:lineChart>
        <c:grouping val="standard"/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38100">
              <a:solidFill>
                <a:srgbClr val="E1002B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CB-4F3C-AA01-F68A9483FF48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CB-4F3C-AA01-F68A9483FF48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CB-4F3C-AA01-F68A9483FF48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CB-4F3C-AA01-F68A9483FF48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CB-4F3C-AA01-F68A9483FF48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CB-4F3C-AA01-F68A9483FF48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CB-4F3C-AA01-F68A9483FF48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7CB-4F3C-AA01-F68A9483FF48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CB-4F3C-AA01-F68A9483FF48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7CB-4F3C-AA01-F68A9483FF48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CB-4F3C-AA01-F68A9483FF48}"/>
                </c:ext>
              </c:extLst>
            </c:dLbl>
            <c:dLbl>
              <c:idx val="11"/>
              <c:layout>
                <c:manualLayout>
                  <c:x val="-4.2347510338738978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7CB-4F3C-AA01-F68A9483FF48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7CB-4F3C-AA01-F68A9483FF48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12-4206-AB17-5ED47D39AA57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A6-42A4-B753-D363377D3989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F1-4556-A7F2-B7A13C16500B}"/>
                </c:ext>
              </c:extLst>
            </c:dLbl>
            <c:dLbl>
              <c:idx val="16"/>
              <c:layout>
                <c:manualLayout>
                  <c:x val="-5.3935834296527192E-3"/>
                  <c:y val="-6.3950869225814977E-3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E8-4AC7-924C-8F78898E81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E1002B"/>
                    </a:solidFill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Лист1!$A$2:$A$13</c:f>
              <c:strCache>
                <c:ptCount val="12"/>
                <c:pt idx="0">
                  <c:v>ДЕКАБРЬ</c:v>
                </c:pt>
                <c:pt idx="1">
                  <c:v>ЯНВАРЬ</c:v>
                </c:pt>
                <c:pt idx="2">
                  <c:v>ФЕВРАЛЬ</c:v>
                </c:pt>
                <c:pt idx="3">
                  <c:v>МАРТ</c:v>
                </c:pt>
                <c:pt idx="4">
                  <c:v>АПРЕЛЬ</c:v>
                </c:pt>
                <c:pt idx="5">
                  <c:v>МАЙ</c:v>
                </c:pt>
                <c:pt idx="6">
                  <c:v>ИЮНЬ</c:v>
                </c:pt>
                <c:pt idx="7">
                  <c:v>ИЮЛЬ</c:v>
                </c:pt>
                <c:pt idx="8">
                  <c:v>АВГУСТ</c:v>
                </c:pt>
                <c:pt idx="9">
                  <c:v>СЕНТЯБРЬ</c:v>
                </c:pt>
                <c:pt idx="10">
                  <c:v>ОКТЯБРЬ</c:v>
                </c:pt>
                <c:pt idx="11">
                  <c:v>НОЯБРЬ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7CB-4F3C-AA01-F68A9483FF48}"/>
            </c:ext>
          </c:extLst>
        </c:ser>
        <c:ser>
          <c:idx val="2"/>
          <c:order val="2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38100">
              <a:solidFill>
                <a:srgbClr val="4FAF4F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7CB-4F3C-AA01-F68A9483FF48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7CB-4F3C-AA01-F68A9483FF48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7CB-4F3C-AA01-F68A9483FF48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7CB-4F3C-AA01-F68A9483FF48}"/>
                </c:ext>
              </c:extLst>
            </c:dLbl>
            <c:dLbl>
              <c:idx val="4"/>
              <c:layout>
                <c:manualLayout>
                  <c:x val="-3.811275930486506E-2"/>
                  <c:y val="-3.431510056019346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7CB-4F3C-AA01-F68A9483FF48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7CB-4F3C-AA01-F68A9483FF48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7CB-4F3C-AA01-F68A9483FF48}"/>
                </c:ext>
              </c:extLst>
            </c:dLbl>
            <c:dLbl>
              <c:idx val="7"/>
              <c:layout>
                <c:manualLayout>
                  <c:x val="-2.6820089881201343E-2"/>
                  <c:y val="-3.431510056019340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7CB-4F3C-AA01-F68A9483FF48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7CB-4F3C-AA01-F68A9483FF48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7CB-4F3C-AA01-F68A9483FF48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7CB-4F3C-AA01-F68A9483FF48}"/>
                </c:ext>
              </c:extLst>
            </c:dLbl>
            <c:dLbl>
              <c:idx val="11"/>
              <c:layout>
                <c:manualLayout>
                  <c:x val="-2.8231673559159318E-3"/>
                  <c:y val="3.119554596381219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7CB-4F3C-AA01-F68A9483FF48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7CB-4F3C-AA01-F68A9483FF48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12-4206-AB17-5ED47D39AA57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AF-4332-A900-90D75FAA2A92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F1-4556-A7F2-B7A13C16500B}"/>
                </c:ext>
              </c:extLst>
            </c:dLbl>
            <c:dLbl>
              <c:idx val="16"/>
              <c:layout>
                <c:manualLayout>
                  <c:x val="-3.8571801871004159E-3"/>
                  <c:y val="1.5597772981903234E-4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E8-4AC7-924C-8F78898E81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4FAF4F"/>
                    </a:solidFill>
                  </a:defRPr>
                </a:pPr>
                <a:endParaRPr lang="ru-RU"/>
              </a:p>
            </c:txPr>
            <c:dLblPos val="b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Лист1!$A$2:$A$13</c:f>
              <c:strCache>
                <c:ptCount val="12"/>
                <c:pt idx="0">
                  <c:v>ДЕКАБРЬ</c:v>
                </c:pt>
                <c:pt idx="1">
                  <c:v>ЯНВАРЬ</c:v>
                </c:pt>
                <c:pt idx="2">
                  <c:v>ФЕВРАЛЬ</c:v>
                </c:pt>
                <c:pt idx="3">
                  <c:v>МАРТ</c:v>
                </c:pt>
                <c:pt idx="4">
                  <c:v>АПРЕЛЬ</c:v>
                </c:pt>
                <c:pt idx="5">
                  <c:v>МАЙ</c:v>
                </c:pt>
                <c:pt idx="6">
                  <c:v>ИЮНЬ</c:v>
                </c:pt>
                <c:pt idx="7">
                  <c:v>ИЮЛЬ</c:v>
                </c:pt>
                <c:pt idx="8">
                  <c:v>АВГУСТ</c:v>
                </c:pt>
                <c:pt idx="9">
                  <c:v>СЕНТЯБРЬ</c:v>
                </c:pt>
                <c:pt idx="10">
                  <c:v>ОКТЯБРЬ</c:v>
                </c:pt>
                <c:pt idx="11">
                  <c:v>НОЯБРЬ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77CB-4F3C-AA01-F68A9483FF48}"/>
            </c:ext>
          </c:extLst>
        </c:ser>
        <c:ser>
          <c:idx val="3"/>
          <c:order val="3"/>
          <c:tx>
            <c:strRef>
              <c:f>Лист1!$C$1</c:f>
              <c:strCache>
                <c:ptCount val="1"/>
                <c:pt idx="0">
                  <c:v>Продовольственные товары</c:v>
                </c:pt>
              </c:strCache>
            </c:strRef>
          </c:tx>
          <c:spPr>
            <a:ln w="38100"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7CB-4F3C-AA01-F68A9483FF48}"/>
                </c:ext>
              </c:extLst>
            </c:dLbl>
            <c:dLbl>
              <c:idx val="1"/>
              <c:layout>
                <c:manualLayout>
                  <c:x val="-4.7993845050570819E-2"/>
                  <c:y val="-3.431510056019340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7CB-4F3C-AA01-F68A9483FF48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7CB-4F3C-AA01-F68A9483FF48}"/>
                </c:ext>
              </c:extLst>
            </c:dLbl>
            <c:dLbl>
              <c:idx val="3"/>
              <c:layout>
                <c:manualLayout>
                  <c:x val="-6.2109681830150511E-2"/>
                  <c:y val="-2.183688217466859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77CB-4F3C-AA01-F68A9483FF48}"/>
                </c:ext>
              </c:extLst>
            </c:dLbl>
            <c:dLbl>
              <c:idx val="4"/>
              <c:layout>
                <c:manualLayout>
                  <c:x val="-4.2347510338739014E-2"/>
                  <c:y val="-3.743465515657462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7CB-4F3C-AA01-F68A9483FF48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77CB-4F3C-AA01-F68A9483FF48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77CB-4F3C-AA01-F68A9483FF48}"/>
                </c:ext>
              </c:extLst>
            </c:dLbl>
            <c:dLbl>
              <c:idx val="7"/>
              <c:layout>
                <c:manualLayout>
                  <c:x val="-2.3996922525285409E-2"/>
                  <c:y val="-2.807599136743096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77CB-4F3C-AA01-F68A9483FF48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77CB-4F3C-AA01-F68A9483FF48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77CB-4F3C-AA01-F68A9483FF48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77CB-4F3C-AA01-F68A9483FF48}"/>
                </c:ext>
              </c:extLst>
            </c:dLbl>
            <c:dLbl>
              <c:idx val="11"/>
              <c:layout>
                <c:manualLayout>
                  <c:x val="-3.3605694884297457E-3"/>
                  <c:y val="-1.5861584134387468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77CB-4F3C-AA01-F68A9483FF48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77CB-4F3C-AA01-F68A9483FF48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A6-42A4-B753-D363377D3989}"/>
                </c:ext>
              </c:extLst>
            </c:dLbl>
            <c:dLbl>
              <c:idx val="14"/>
              <c:layout>
                <c:manualLayout>
                  <c:x val="-5.5051763440360654E-2"/>
                  <c:y val="-3.119554596381218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CF-473B-BCF5-C820087F5695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F1-4556-A7F2-B7A13C16500B}"/>
                </c:ext>
              </c:extLst>
            </c:dLbl>
            <c:dLbl>
              <c:idx val="16"/>
              <c:layout>
                <c:manualLayout>
                  <c:x val="-5.6675640411618837E-3"/>
                  <c:y val="-1.2634196115343947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4E-4445-B4CB-64F02E2854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Лист1!$A$2:$A$13</c:f>
              <c:strCache>
                <c:ptCount val="12"/>
                <c:pt idx="0">
                  <c:v>ДЕКАБРЬ</c:v>
                </c:pt>
                <c:pt idx="1">
                  <c:v>ЯНВАРЬ</c:v>
                </c:pt>
                <c:pt idx="2">
                  <c:v>ФЕВРАЛЬ</c:v>
                </c:pt>
                <c:pt idx="3">
                  <c:v>МАРТ</c:v>
                </c:pt>
                <c:pt idx="4">
                  <c:v>АПРЕЛЬ</c:v>
                </c:pt>
                <c:pt idx="5">
                  <c:v>МАЙ</c:v>
                </c:pt>
                <c:pt idx="6">
                  <c:v>ИЮНЬ</c:v>
                </c:pt>
                <c:pt idx="7">
                  <c:v>ИЮЛЬ</c:v>
                </c:pt>
                <c:pt idx="8">
                  <c:v>АВГУСТ</c:v>
                </c:pt>
                <c:pt idx="9">
                  <c:v>СЕНТЯБРЬ</c:v>
                </c:pt>
                <c:pt idx="10">
                  <c:v>ОКТЯБРЬ</c:v>
                </c:pt>
                <c:pt idx="11">
                  <c:v>НОЯБРЬ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100</c:v>
                </c:pt>
                <c:pt idx="1">
                  <c:v>100.6</c:v>
                </c:pt>
                <c:pt idx="2">
                  <c:v>101.7</c:v>
                </c:pt>
                <c:pt idx="3">
                  <c:v>103.1</c:v>
                </c:pt>
                <c:pt idx="4">
                  <c:v>104.1</c:v>
                </c:pt>
                <c:pt idx="5">
                  <c:v>104.8</c:v>
                </c:pt>
                <c:pt idx="6">
                  <c:v>104.8</c:v>
                </c:pt>
                <c:pt idx="7">
                  <c:v>102.8</c:v>
                </c:pt>
                <c:pt idx="8">
                  <c:v>103</c:v>
                </c:pt>
                <c:pt idx="9">
                  <c:v>106</c:v>
                </c:pt>
                <c:pt idx="10">
                  <c:v>107.9</c:v>
                </c:pt>
                <c:pt idx="11">
                  <c:v>109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77CB-4F3C-AA01-F68A9483FF48}"/>
            </c:ext>
          </c:extLst>
        </c:ser>
        <c:ser>
          <c:idx val="4"/>
          <c:order val="4"/>
          <c:tx>
            <c:strRef>
              <c:f>Лист1!$D$1</c:f>
              <c:strCache>
                <c:ptCount val="1"/>
                <c:pt idx="0">
                  <c:v>Непродовольственные товары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A8-49A0-91C1-0142DA320A4C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77CB-4F3C-AA01-F68A9483FF48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77CB-4F3C-AA01-F68A9483FF48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77CB-4F3C-AA01-F68A9483FF48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77CB-4F3C-AA01-F68A9483FF48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77CB-4F3C-AA01-F68A9483FF48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77CB-4F3C-AA01-F68A9483FF48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77CB-4F3C-AA01-F68A9483FF48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77CB-4F3C-AA01-F68A9483FF48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77CB-4F3C-AA01-F68A9483FF48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77CB-4F3C-AA01-F68A9483FF48}"/>
                </c:ext>
              </c:extLst>
            </c:dLbl>
            <c:dLbl>
              <c:idx val="11"/>
              <c:layout>
                <c:manualLayout>
                  <c:x val="-4.2347510338738978E-3"/>
                  <c:y val="2.8595586794835713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77CB-4F3C-AA01-F68A9483FF48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77CB-4F3C-AA01-F68A9483FF48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12-4206-AB17-5ED47D39AA57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A6-42A4-B753-D363377D3989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CF1-4556-A7F2-B7A13C16500B}"/>
                </c:ext>
              </c:extLst>
            </c:dLbl>
            <c:dLbl>
              <c:idx val="16"/>
              <c:layout>
                <c:manualLayout>
                  <c:x val="-4.2347510338738978E-3"/>
                  <c:y val="-5.7191173589671438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E8-4AC7-924C-8F78898E81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Лист1!$A$2:$A$13</c:f>
              <c:strCache>
                <c:ptCount val="12"/>
                <c:pt idx="0">
                  <c:v>ДЕКАБРЬ</c:v>
                </c:pt>
                <c:pt idx="1">
                  <c:v>ЯНВАРЬ</c:v>
                </c:pt>
                <c:pt idx="2">
                  <c:v>ФЕВРАЛЬ</c:v>
                </c:pt>
                <c:pt idx="3">
                  <c:v>МАРТ</c:v>
                </c:pt>
                <c:pt idx="4">
                  <c:v>АПРЕЛЬ</c:v>
                </c:pt>
                <c:pt idx="5">
                  <c:v>МАЙ</c:v>
                </c:pt>
                <c:pt idx="6">
                  <c:v>ИЮНЬ</c:v>
                </c:pt>
                <c:pt idx="7">
                  <c:v>ИЮЛЬ</c:v>
                </c:pt>
                <c:pt idx="8">
                  <c:v>АВГУСТ</c:v>
                </c:pt>
                <c:pt idx="9">
                  <c:v>СЕНТЯБРЬ</c:v>
                </c:pt>
                <c:pt idx="10">
                  <c:v>ОКТЯБРЬ</c:v>
                </c:pt>
                <c:pt idx="11">
                  <c:v>НОЯБРЬ</c:v>
                </c:pt>
              </c:strCache>
            </c:strRef>
          </c:cat>
          <c:val>
            <c:numRef>
              <c:f>Лист1!$D$2:$D$13</c:f>
              <c:numCache>
                <c:formatCode>0.0</c:formatCode>
                <c:ptCount val="12"/>
                <c:pt idx="0">
                  <c:v>100</c:v>
                </c:pt>
                <c:pt idx="1">
                  <c:v>100.3</c:v>
                </c:pt>
                <c:pt idx="2">
                  <c:v>100.8</c:v>
                </c:pt>
                <c:pt idx="3">
                  <c:v>101.2</c:v>
                </c:pt>
                <c:pt idx="4">
                  <c:v>101.4</c:v>
                </c:pt>
                <c:pt idx="5">
                  <c:v>101.6</c:v>
                </c:pt>
                <c:pt idx="6">
                  <c:v>102.7</c:v>
                </c:pt>
                <c:pt idx="7">
                  <c:v>103.2</c:v>
                </c:pt>
                <c:pt idx="8">
                  <c:v>104.6</c:v>
                </c:pt>
                <c:pt idx="9">
                  <c:v>104.6</c:v>
                </c:pt>
                <c:pt idx="10">
                  <c:v>104.8</c:v>
                </c:pt>
                <c:pt idx="11">
                  <c:v>104.9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7-77CB-4F3C-AA01-F68A9483FF48}"/>
            </c:ext>
          </c:extLst>
        </c:ser>
        <c:ser>
          <c:idx val="6"/>
          <c:order val="5"/>
          <c:tx>
            <c:strRef>
              <c:f>Лист1!$E$1</c:f>
              <c:strCache>
                <c:ptCount val="1"/>
                <c:pt idx="0">
                  <c:v>Услуги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FE-474E-B17A-2F87F0FE14F8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FE-474E-B17A-2F87F0FE14F8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FE-474E-B17A-2F87F0FE14F8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FE-474E-B17A-2F87F0FE14F8}"/>
                </c:ext>
              </c:extLst>
            </c:dLbl>
            <c:dLbl>
              <c:idx val="4"/>
              <c:layout>
                <c:manualLayout>
                  <c:x val="-2.8129398333211379E-2"/>
                  <c:y val="3.959705578741889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DF-4510-B622-2C438136922C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FE-474E-B17A-2F87F0FE14F8}"/>
                </c:ext>
              </c:extLst>
            </c:dLbl>
            <c:dLbl>
              <c:idx val="6"/>
              <c:layout>
                <c:manualLayout>
                  <c:x val="-2.5301136925061692E-2"/>
                  <c:y val="3.269317780429536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FE-474E-B17A-2F87F0FE14F8}"/>
                </c:ext>
              </c:extLst>
            </c:dLbl>
            <c:dLbl>
              <c:idx val="7"/>
              <c:layout>
                <c:manualLayout>
                  <c:x val="-4.1989612744798973E-3"/>
                  <c:y val="2.038272759115854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FE-474E-B17A-2F87F0FE14F8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FE-474E-B17A-2F87F0FE14F8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EFE-474E-B17A-2F87F0FE14F8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EFE-474E-B17A-2F87F0FE14F8}"/>
                </c:ext>
              </c:extLst>
            </c:dLbl>
            <c:dLbl>
              <c:idx val="11"/>
              <c:layout>
                <c:manualLayout>
                  <c:x val="-2.8231673559159318E-3"/>
                  <c:y val="-5.7191173589671438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6D-4CAF-8F66-02B0D527B49D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6D-4CAF-8F66-02B0D527B49D}"/>
                </c:ext>
              </c:extLst>
            </c:dLbl>
            <c:dLbl>
              <c:idx val="13"/>
              <c:layout>
                <c:manualLayout>
                  <c:x val="-2.3996922525285409E-2"/>
                  <c:y val="-2.49564367710497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12-4206-AB17-5ED47D39AA57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A6-42A4-B753-D363377D3989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F1-4556-A7F2-B7A13C16500B}"/>
                </c:ext>
              </c:extLst>
            </c:dLbl>
            <c:dLbl>
              <c:idx val="16"/>
              <c:layout>
                <c:manualLayout>
                  <c:x val="-4.2559803632040219E-3"/>
                  <c:y val="-3.2755323262002797E-3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4E-4445-B4CB-64F02E2854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ДЕКАБРЬ</c:v>
                </c:pt>
                <c:pt idx="1">
                  <c:v>ЯНВАРЬ</c:v>
                </c:pt>
                <c:pt idx="2">
                  <c:v>ФЕВРАЛЬ</c:v>
                </c:pt>
                <c:pt idx="3">
                  <c:v>МАРТ</c:v>
                </c:pt>
                <c:pt idx="4">
                  <c:v>АПРЕЛЬ</c:v>
                </c:pt>
                <c:pt idx="5">
                  <c:v>МАЙ</c:v>
                </c:pt>
                <c:pt idx="6">
                  <c:v>ИЮНЬ</c:v>
                </c:pt>
                <c:pt idx="7">
                  <c:v>ИЮЛЬ</c:v>
                </c:pt>
                <c:pt idx="8">
                  <c:v>АВГУСТ</c:v>
                </c:pt>
                <c:pt idx="9">
                  <c:v>СЕНТЯБРЬ</c:v>
                </c:pt>
                <c:pt idx="10">
                  <c:v>ОКТЯБРЬ</c:v>
                </c:pt>
                <c:pt idx="11">
                  <c:v>НОЯБРЬ</c:v>
                </c:pt>
              </c:strCache>
            </c:strRef>
          </c:cat>
          <c:val>
            <c:numRef>
              <c:f>Лист1!$E$2:$E$13</c:f>
              <c:numCache>
                <c:formatCode>0.0</c:formatCode>
                <c:ptCount val="12"/>
                <c:pt idx="0">
                  <c:v>100</c:v>
                </c:pt>
                <c:pt idx="1">
                  <c:v>99.7</c:v>
                </c:pt>
                <c:pt idx="2">
                  <c:v>100.3</c:v>
                </c:pt>
                <c:pt idx="3">
                  <c:v>100.8</c:v>
                </c:pt>
                <c:pt idx="4">
                  <c:v>100.6</c:v>
                </c:pt>
                <c:pt idx="5">
                  <c:v>101</c:v>
                </c:pt>
                <c:pt idx="6">
                  <c:v>100.8</c:v>
                </c:pt>
                <c:pt idx="7">
                  <c:v>102.3</c:v>
                </c:pt>
                <c:pt idx="8">
                  <c:v>103.2</c:v>
                </c:pt>
                <c:pt idx="9">
                  <c:v>102.4</c:v>
                </c:pt>
                <c:pt idx="10">
                  <c:v>102.3</c:v>
                </c:pt>
                <c:pt idx="11">
                  <c:v>103.1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9-77CB-4F3C-AA01-F68A9483FF48}"/>
            </c:ext>
          </c:extLst>
        </c:ser>
        <c:dLbls/>
        <c:marker val="1"/>
        <c:axId val="161030144"/>
        <c:axId val="161031680"/>
      </c:lineChart>
      <c:catAx>
        <c:axId val="1610301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 algn="ctr">
              <a:defRPr sz="900"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ru-RU"/>
          </a:p>
        </c:txPr>
        <c:crossAx val="161031680"/>
        <c:crosses val="autoZero"/>
        <c:auto val="1"/>
        <c:lblAlgn val="ctr"/>
        <c:lblOffset val="100"/>
      </c:catAx>
      <c:valAx>
        <c:axId val="161031680"/>
        <c:scaling>
          <c:orientation val="minMax"/>
          <c:max val="109.5"/>
          <c:min val="98"/>
        </c:scaling>
        <c:axPos val="l"/>
        <c:numFmt formatCode="0.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 algn="ctr">
              <a:defRPr sz="1000" b="0" spc="-50" baseline="0">
                <a:solidFill>
                  <a:schemeClr val="bg1">
                    <a:lumMod val="75000"/>
                  </a:schemeClr>
                </a:solidFill>
              </a:defRPr>
            </a:pPr>
            <a:endParaRPr lang="ru-RU"/>
          </a:p>
        </c:txPr>
        <c:crossAx val="16103014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CC2-4360-B305-A3BA7E650275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3-0CC2-4360-B305-A3BA7E650275}"/>
              </c:ext>
            </c:extLst>
          </c:dPt>
          <c:dPt>
            <c:idx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5-0CC2-4360-B305-A3BA7E650275}"/>
              </c:ext>
            </c:extLst>
          </c:dPt>
          <c:dPt>
            <c:idx val="3"/>
            <c:extLst xmlns:c16r2="http://schemas.microsoft.com/office/drawing/2015/06/chart">
              <c:ext xmlns:c16="http://schemas.microsoft.com/office/drawing/2014/chart" uri="{C3380CC4-5D6E-409C-BE32-E72D297353CC}">
                <c16:uniqueId val="{00000007-0CC2-4360-B305-A3BA7E650275}"/>
              </c:ext>
            </c:extLst>
          </c:dPt>
          <c:dPt>
            <c:idx val="4"/>
            <c:extLst xmlns:c16r2="http://schemas.microsoft.com/office/drawing/2015/06/chart">
              <c:ext xmlns:c16="http://schemas.microsoft.com/office/drawing/2014/chart" uri="{C3380CC4-5D6E-409C-BE32-E72D297353CC}">
                <c16:uniqueId val="{00000009-DC1D-4626-8900-99E4B91801DF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 Дизельное топливо</c:v>
                </c:pt>
                <c:pt idx="1">
                  <c:v> Бензин автомобильный марки АИ-98</c:v>
                </c:pt>
                <c:pt idx="2">
                  <c:v> Бензин автомобильный марки АИ-95</c:v>
                </c:pt>
                <c:pt idx="3">
                  <c:v> Бензин автомобильный марки АИ-92</c:v>
                </c:pt>
                <c:pt idx="4">
                  <c:v> Газовое моторное топливо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102.7</c:v>
                </c:pt>
                <c:pt idx="1">
                  <c:v>100.26</c:v>
                </c:pt>
                <c:pt idx="2">
                  <c:v>100.2</c:v>
                </c:pt>
                <c:pt idx="3">
                  <c:v>100.1</c:v>
                </c:pt>
                <c:pt idx="4">
                  <c:v>94.3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CC2-4360-B305-A3BA7E650275}"/>
            </c:ext>
          </c:extLst>
        </c:ser>
        <c:dLbls/>
        <c:gapWidth val="50"/>
        <c:overlap val="61"/>
        <c:axId val="161464320"/>
        <c:axId val="161465856"/>
      </c:barChart>
      <c:catAx>
        <c:axId val="16146432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61465856"/>
        <c:crosses val="autoZero"/>
        <c:auto val="1"/>
        <c:lblAlgn val="ctr"/>
        <c:lblOffset val="100"/>
      </c:catAx>
      <c:valAx>
        <c:axId val="161465856"/>
        <c:scaling>
          <c:orientation val="minMax"/>
          <c:min val="50"/>
        </c:scaling>
        <c:delete val="1"/>
        <c:axPos val="l"/>
        <c:numFmt formatCode="0.0" sourceLinked="1"/>
        <c:tickLblPos val="none"/>
        <c:crossAx val="16146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F2692F02-4F73-4139-97C7-2F013C400D57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A76990F1-6771-42C2-AEA1-526981A71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371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990F1-6771-42C2-AEA1-526981A71BE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8289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442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932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598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>
            <a:extLst>
              <a:ext uri="{FF2B5EF4-FFF2-40B4-BE49-F238E27FC236}">
                <a16:creationId xmlns="" xmlns:a16="http://schemas.microsoft.com/office/drawing/2014/main" id="{8E62C042-4EA4-314F-8837-7915700A0693}"/>
              </a:ext>
            </a:extLst>
          </p:cNvPr>
          <p:cNvSpPr txBox="1"/>
          <p:nvPr/>
        </p:nvSpPr>
        <p:spPr>
          <a:xfrm>
            <a:off x="358564" y="118434"/>
            <a:ext cx="122365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45" dirty="0" smtClean="0">
                <a:solidFill>
                  <a:srgbClr val="334286"/>
                </a:solidFill>
                <a:latin typeface="Arial"/>
                <a:cs typeface="Arial"/>
              </a:rPr>
              <a:t>ЧЕЧЕНСТАТ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="" xmlns:a16="http://schemas.microsoft.com/office/drawing/2014/main" id="{978D5EB5-026B-2249-A8D4-5B5D2223AD6E}"/>
              </a:ext>
            </a:extLst>
          </p:cNvPr>
          <p:cNvSpPr/>
          <p:nvPr/>
        </p:nvSpPr>
        <p:spPr>
          <a:xfrm>
            <a:off x="373245" y="-1"/>
            <a:ext cx="11480069" cy="90567"/>
          </a:xfrm>
          <a:custGeom>
            <a:avLst/>
            <a:gdLst/>
            <a:ahLst/>
            <a:cxnLst/>
            <a:rect l="l" t="t" r="r" b="b"/>
            <a:pathLst>
              <a:path w="9980930" h="78740">
                <a:moveTo>
                  <a:pt x="0" y="78232"/>
                </a:moveTo>
                <a:lnTo>
                  <a:pt x="9980358" y="78232"/>
                </a:lnTo>
                <a:lnTo>
                  <a:pt x="9980358" y="0"/>
                </a:lnTo>
                <a:lnTo>
                  <a:pt x="0" y="0"/>
                </a:lnTo>
                <a:lnTo>
                  <a:pt x="0" y="78232"/>
                </a:lnTo>
                <a:close/>
              </a:path>
            </a:pathLst>
          </a:custGeom>
          <a:solidFill>
            <a:srgbClr val="33428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Номер слайда 5">
            <a:extLst>
              <a:ext uri="{FF2B5EF4-FFF2-40B4-BE49-F238E27FC236}">
                <a16:creationId xmlns="" xmlns:a16="http://schemas.microsoft.com/office/drawing/2014/main" id="{589F21BF-0ECE-1B45-A099-F5B6E92C16A7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310907" y="63556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B81EEA-DF2A-1C47-9781-44818CAE42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object 7">
            <a:extLst>
              <a:ext uri="{FF2B5EF4-FFF2-40B4-BE49-F238E27FC236}">
                <a16:creationId xmlns="" xmlns:a16="http://schemas.microsoft.com/office/drawing/2014/main" id="{5C608B83-A2F2-ED49-8A9B-1801A540551C}"/>
              </a:ext>
            </a:extLst>
          </p:cNvPr>
          <p:cNvSpPr/>
          <p:nvPr userDrawn="1"/>
        </p:nvSpPr>
        <p:spPr>
          <a:xfrm>
            <a:off x="0" y="649854"/>
            <a:ext cx="219919" cy="739108"/>
          </a:xfrm>
          <a:custGeom>
            <a:avLst/>
            <a:gdLst/>
            <a:ahLst/>
            <a:cxnLst/>
            <a:rect l="l" t="t" r="r" b="b"/>
            <a:pathLst>
              <a:path w="203835" h="565785">
                <a:moveTo>
                  <a:pt x="0" y="565226"/>
                </a:moveTo>
                <a:lnTo>
                  <a:pt x="203530" y="565226"/>
                </a:lnTo>
                <a:lnTo>
                  <a:pt x="203530" y="0"/>
                </a:lnTo>
                <a:lnTo>
                  <a:pt x="0" y="0"/>
                </a:lnTo>
                <a:lnTo>
                  <a:pt x="0" y="565226"/>
                </a:lnTo>
                <a:close/>
              </a:path>
            </a:pathLst>
          </a:custGeom>
          <a:solidFill>
            <a:srgbClr val="E100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Текст 17">
            <a:extLst>
              <a:ext uri="{FF2B5EF4-FFF2-40B4-BE49-F238E27FC236}">
                <a16:creationId xmlns="" xmlns:a16="http://schemas.microsoft.com/office/drawing/2014/main" id="{72C1670E-B5AF-C246-8209-DB0091245A2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92220" y="536137"/>
            <a:ext cx="2613235" cy="936897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3342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1621784"/>
            <a:ext cx="219919" cy="4576940"/>
          </a:xfrm>
          <a:prstGeom prst="rect">
            <a:avLst/>
          </a:prstGeom>
          <a:solidFill>
            <a:srgbClr val="FFC3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240326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252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88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530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13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902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156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146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057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7630-3AFD-4605-898C-0BAF58E4A3EC}" type="datetimeFigureOut">
              <a:rPr lang="ru-RU" smtClean="0"/>
              <a:pPr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884E-CCBD-47E1-995E-2F72E98C6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737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7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="" xmlns:a16="http://schemas.microsoft.com/office/drawing/2014/main" id="{745671A7-4064-4F09-BC94-52EDDBCAB7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197817412"/>
              </p:ext>
            </p:extLst>
          </p:nvPr>
        </p:nvGraphicFramePr>
        <p:xfrm>
          <a:off x="3134816" y="1189450"/>
          <a:ext cx="8535590" cy="4212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7" name="Группа 26"/>
          <p:cNvGrpSpPr/>
          <p:nvPr/>
        </p:nvGrpSpPr>
        <p:grpSpPr>
          <a:xfrm>
            <a:off x="1439586" y="260679"/>
            <a:ext cx="10403790" cy="529239"/>
            <a:chOff x="1439586" y="5107200"/>
            <a:chExt cx="10403790" cy="529239"/>
          </a:xfrm>
        </p:grpSpPr>
        <p:sp>
          <p:nvSpPr>
            <p:cNvPr id="28" name="object 9">
              <a:extLst>
                <a:ext uri="{FF2B5EF4-FFF2-40B4-BE49-F238E27FC236}">
                  <a16:creationId xmlns="" xmlns:a16="http://schemas.microsoft.com/office/drawing/2014/main" id="{222E1C3D-BC3A-D443-8563-08790B13AA2D}"/>
                </a:ext>
              </a:extLst>
            </p:cNvPr>
            <p:cNvSpPr/>
            <p:nvPr/>
          </p:nvSpPr>
          <p:spPr>
            <a:xfrm>
              <a:off x="1439586" y="5161088"/>
              <a:ext cx="7096699" cy="475351"/>
            </a:xfrm>
            <a:custGeom>
              <a:avLst/>
              <a:gdLst/>
              <a:ahLst/>
              <a:cxnLst/>
              <a:rect l="l" t="t" r="r" b="b"/>
              <a:pathLst>
                <a:path w="3267075">
                  <a:moveTo>
                    <a:pt x="0" y="0"/>
                  </a:moveTo>
                  <a:lnTo>
                    <a:pt x="3266757" y="0"/>
                  </a:lnTo>
                </a:path>
              </a:pathLst>
            </a:custGeom>
            <a:ln w="25400">
              <a:solidFill>
                <a:srgbClr val="33428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8360857" y="5107200"/>
              <a:ext cx="3482519" cy="106098"/>
              <a:chOff x="8360857" y="5107200"/>
              <a:chExt cx="3482519" cy="106098"/>
            </a:xfrm>
          </p:grpSpPr>
          <p:sp>
            <p:nvSpPr>
              <p:cNvPr id="30" name="object 11">
                <a:extLst>
                  <a:ext uri="{FF2B5EF4-FFF2-40B4-BE49-F238E27FC236}">
                    <a16:creationId xmlns="" xmlns:a16="http://schemas.microsoft.com/office/drawing/2014/main" id="{E7D5C25E-08D6-344C-B0C6-CB0D11FF9875}"/>
                  </a:ext>
                </a:extLst>
              </p:cNvPr>
              <p:cNvSpPr/>
              <p:nvPr/>
            </p:nvSpPr>
            <p:spPr>
              <a:xfrm flipV="1">
                <a:off x="8400256" y="5107200"/>
                <a:ext cx="3443120" cy="49992"/>
              </a:xfrm>
              <a:custGeom>
                <a:avLst/>
                <a:gdLst/>
                <a:ahLst/>
                <a:cxnLst/>
                <a:rect l="l" t="t" r="r" b="b"/>
                <a:pathLst>
                  <a:path w="3249929">
                    <a:moveTo>
                      <a:pt x="0" y="0"/>
                    </a:moveTo>
                    <a:lnTo>
                      <a:pt x="3249561" y="0"/>
                    </a:lnTo>
                  </a:path>
                </a:pathLst>
              </a:custGeom>
              <a:ln w="25400">
                <a:solidFill>
                  <a:srgbClr val="FFC32E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8360857" y="5109584"/>
                <a:ext cx="238082" cy="103714"/>
                <a:chOff x="2667374" y="2712291"/>
                <a:chExt cx="238082" cy="103714"/>
              </a:xfrm>
            </p:grpSpPr>
            <p:sp>
              <p:nvSpPr>
                <p:cNvPr id="32" name="object 12">
                  <a:extLst>
                    <a:ext uri="{FF2B5EF4-FFF2-40B4-BE49-F238E27FC236}">
                      <a16:creationId xmlns="" xmlns:a16="http://schemas.microsoft.com/office/drawing/2014/main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667374" y="2712291"/>
                  <a:ext cx="238082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3" name="object 12">
                  <a:extLst>
                    <a:ext uri="{FF2B5EF4-FFF2-40B4-BE49-F238E27FC236}">
                      <a16:creationId xmlns="" xmlns:a16="http://schemas.microsoft.com/office/drawing/2014/main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739089" y="2712291"/>
                  <a:ext cx="103714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rgbClr val="334286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A68FD7A0-ECF7-4273-8C04-A116EFB25845}"/>
              </a:ext>
            </a:extLst>
          </p:cNvPr>
          <p:cNvCxnSpPr>
            <a:cxnSpLocks/>
          </p:cNvCxnSpPr>
          <p:nvPr/>
        </p:nvCxnSpPr>
        <p:spPr>
          <a:xfrm>
            <a:off x="8284681" y="6292117"/>
            <a:ext cx="0" cy="66"/>
          </a:xfrm>
          <a:prstGeom prst="line">
            <a:avLst/>
          </a:prstGeom>
          <a:ln w="28575">
            <a:solidFill>
              <a:srgbClr val="FFC3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A68FD7A0-ECF7-4273-8C04-A116EFB25845}"/>
              </a:ext>
            </a:extLst>
          </p:cNvPr>
          <p:cNvCxnSpPr>
            <a:cxnSpLocks/>
          </p:cNvCxnSpPr>
          <p:nvPr/>
        </p:nvCxnSpPr>
        <p:spPr>
          <a:xfrm>
            <a:off x="8284681" y="6292117"/>
            <a:ext cx="0" cy="66"/>
          </a:xfrm>
          <a:prstGeom prst="line">
            <a:avLst/>
          </a:prstGeom>
          <a:ln w="28575">
            <a:solidFill>
              <a:srgbClr val="FFC3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3532003" y="6490722"/>
            <a:ext cx="516677" cy="170846"/>
            <a:chOff x="2156039" y="6355682"/>
            <a:chExt cx="516677" cy="170846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2156039" y="6355682"/>
              <a:ext cx="187166" cy="170846"/>
            </a:xfrm>
            <a:prstGeom prst="line">
              <a:avLst/>
            </a:prstGeom>
            <a:ln w="57150">
              <a:solidFill>
                <a:srgbClr val="D602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2485550" y="6355682"/>
              <a:ext cx="187166" cy="170846"/>
            </a:xfrm>
            <a:prstGeom prst="line">
              <a:avLst/>
            </a:prstGeom>
            <a:ln w="57150">
              <a:solidFill>
                <a:srgbClr val="D602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H="1" flipV="1">
              <a:off x="2324900" y="6355682"/>
              <a:ext cx="187166" cy="170846"/>
            </a:xfrm>
            <a:prstGeom prst="line">
              <a:avLst/>
            </a:prstGeom>
            <a:ln w="57150">
              <a:solidFill>
                <a:srgbClr val="D602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3"/>
          <p:cNvSpPr/>
          <p:nvPr/>
        </p:nvSpPr>
        <p:spPr>
          <a:xfrm>
            <a:off x="4270663" y="6427231"/>
            <a:ext cx="226522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Непродовольственные товары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187537" y="5903655"/>
            <a:ext cx="234834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потребительских  цен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3471695" y="5819034"/>
            <a:ext cx="559625" cy="304934"/>
            <a:chOff x="1439586" y="5403850"/>
            <a:chExt cx="801365" cy="414903"/>
          </a:xfrm>
          <a:solidFill>
            <a:schemeClr val="bg1">
              <a:lumMod val="85000"/>
            </a:schemeClr>
          </a:solidFill>
        </p:grpSpPr>
        <p:sp>
          <p:nvSpPr>
            <p:cNvPr id="34" name="Прямоугольный треугольник 33"/>
            <p:cNvSpPr/>
            <p:nvPr/>
          </p:nvSpPr>
          <p:spPr>
            <a:xfrm>
              <a:off x="1612304" y="5511669"/>
              <a:ext cx="321584" cy="30708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ый треугольник 34"/>
            <p:cNvSpPr/>
            <p:nvPr/>
          </p:nvSpPr>
          <p:spPr>
            <a:xfrm flipH="1">
              <a:off x="1577469" y="5403850"/>
              <a:ext cx="483760" cy="41490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ый треугольник 35"/>
            <p:cNvSpPr/>
            <p:nvPr/>
          </p:nvSpPr>
          <p:spPr>
            <a:xfrm flipH="1">
              <a:off x="1439586" y="5511669"/>
              <a:ext cx="172718" cy="30708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ый треугольник 36"/>
            <p:cNvSpPr/>
            <p:nvPr/>
          </p:nvSpPr>
          <p:spPr>
            <a:xfrm>
              <a:off x="2061229" y="5403850"/>
              <a:ext cx="179722" cy="41490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7194051" y="6422988"/>
            <a:ext cx="575735" cy="153157"/>
            <a:chOff x="2156039" y="6355682"/>
            <a:chExt cx="516677" cy="170846"/>
          </a:xfrm>
        </p:grpSpPr>
        <p:cxnSp>
          <p:nvCxnSpPr>
            <p:cNvPr id="49" name="Прямая соединительная линия 48"/>
            <p:cNvCxnSpPr/>
            <p:nvPr/>
          </p:nvCxnSpPr>
          <p:spPr>
            <a:xfrm flipV="1">
              <a:off x="2156039" y="6355682"/>
              <a:ext cx="187166" cy="170846"/>
            </a:xfrm>
            <a:prstGeom prst="line">
              <a:avLst/>
            </a:prstGeom>
            <a:ln w="571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2485550" y="6355682"/>
              <a:ext cx="187166" cy="170846"/>
            </a:xfrm>
            <a:prstGeom prst="line">
              <a:avLst/>
            </a:prstGeom>
            <a:ln w="571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 flipV="1">
              <a:off x="2324900" y="6355682"/>
              <a:ext cx="187166" cy="170846"/>
            </a:xfrm>
            <a:prstGeom prst="line">
              <a:avLst/>
            </a:prstGeom>
            <a:ln w="571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Прямоугольник 51"/>
          <p:cNvSpPr/>
          <p:nvPr/>
        </p:nvSpPr>
        <p:spPr>
          <a:xfrm>
            <a:off x="7907482" y="6292183"/>
            <a:ext cx="22035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</a:p>
        </p:txBody>
      </p:sp>
      <p:grpSp>
        <p:nvGrpSpPr>
          <p:cNvPr id="53" name="Группа 52"/>
          <p:cNvGrpSpPr/>
          <p:nvPr/>
        </p:nvGrpSpPr>
        <p:grpSpPr>
          <a:xfrm>
            <a:off x="7194051" y="5883771"/>
            <a:ext cx="516677" cy="130805"/>
            <a:chOff x="2156039" y="6355682"/>
            <a:chExt cx="516677" cy="17084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 flipV="1">
              <a:off x="2156039" y="6355682"/>
              <a:ext cx="187166" cy="170846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V="1">
              <a:off x="2485550" y="6355682"/>
              <a:ext cx="187166" cy="170846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flipH="1" flipV="1">
              <a:off x="2324900" y="6355682"/>
              <a:ext cx="187166" cy="170846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Текст 3"/>
          <p:cNvSpPr>
            <a:spLocks noGrp="1"/>
          </p:cNvSpPr>
          <p:nvPr>
            <p:ph type="body" sz="quarter" idx="10"/>
          </p:nvPr>
        </p:nvSpPr>
        <p:spPr>
          <a:xfrm>
            <a:off x="1352447" y="656622"/>
            <a:ext cx="6731714" cy="501500"/>
          </a:xfrm>
        </p:spPr>
        <p:txBody>
          <a:bodyPr>
            <a:noAutofit/>
          </a:bodyPr>
          <a:lstStyle/>
          <a:p>
            <a:r>
              <a:rPr lang="ru-RU" dirty="0"/>
              <a:t>ИНДЕКСЫ ПОТРЕБИТЕЛЬСКИХ ЦЕН</a:t>
            </a:r>
          </a:p>
        </p:txBody>
      </p:sp>
      <p:sp>
        <p:nvSpPr>
          <p:cNvPr id="65" name="Текст 3"/>
          <p:cNvSpPr txBox="1">
            <a:spLocks/>
          </p:cNvSpPr>
          <p:nvPr/>
        </p:nvSpPr>
        <p:spPr>
          <a:xfrm>
            <a:off x="1352447" y="1041918"/>
            <a:ext cx="6731714" cy="2833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600" dirty="0"/>
              <a:t>НОЯБРЬ </a:t>
            </a:r>
            <a:r>
              <a:rPr lang="ru-RU" sz="1600" dirty="0" smtClean="0"/>
              <a:t>202</a:t>
            </a:r>
            <a:r>
              <a:rPr lang="en-US" sz="1600" dirty="0" smtClean="0"/>
              <a:t>1</a:t>
            </a:r>
            <a:r>
              <a:rPr lang="ru-RU" sz="1600" dirty="0" smtClean="0"/>
              <a:t> </a:t>
            </a:r>
            <a:r>
              <a:rPr lang="ru-RU" sz="1600" dirty="0"/>
              <a:t>г. В % К ПРЕДЫДУЩЕМУ МЕСЯЦУ</a:t>
            </a:r>
          </a:p>
          <a:p>
            <a:pPr>
              <a:spcBef>
                <a:spcPts val="0"/>
              </a:spcBef>
            </a:pPr>
            <a:r>
              <a:rPr lang="ru-RU" sz="1600" dirty="0"/>
              <a:t> 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436776" y="665989"/>
            <a:ext cx="720000" cy="720000"/>
            <a:chOff x="436776" y="665989"/>
            <a:chExt cx="720000" cy="720000"/>
          </a:xfrm>
        </p:grpSpPr>
        <p:sp>
          <p:nvSpPr>
            <p:cNvPr id="56" name="Овал 55"/>
            <p:cNvSpPr/>
            <p:nvPr/>
          </p:nvSpPr>
          <p:spPr>
            <a:xfrm>
              <a:off x="436776" y="665989"/>
              <a:ext cx="720000" cy="720000"/>
            </a:xfrm>
            <a:prstGeom prst="ellipse">
              <a:avLst/>
            </a:prstGeom>
            <a:noFill/>
            <a:ln w="38100">
              <a:solidFill>
                <a:srgbClr val="334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4776" y="789918"/>
              <a:ext cx="504000" cy="504000"/>
            </a:xfrm>
            <a:prstGeom prst="rect">
              <a:avLst/>
            </a:prstGeom>
          </p:spPr>
        </p:pic>
      </p:grpSp>
      <p:cxnSp>
        <p:nvCxnSpPr>
          <p:cNvPr id="72" name="Прямая соединительная линия 71"/>
          <p:cNvCxnSpPr/>
          <p:nvPr/>
        </p:nvCxnSpPr>
        <p:spPr>
          <a:xfrm>
            <a:off x="281475" y="2685135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281475" y="3933527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81475" y="4797477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V="1">
            <a:off x="378264" y="5820653"/>
            <a:ext cx="2735579" cy="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190843" y="2455909"/>
            <a:ext cx="47641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ИПЦ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190842" y="4573712"/>
            <a:ext cx="20825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Непродовольственные товары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2014789" y="2111255"/>
            <a:ext cx="95571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ru-RU" sz="2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100,7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2014789" y="4218647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</a:t>
            </a:r>
            <a:r>
              <a:rPr lang="en-US" sz="24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90843" y="1609413"/>
            <a:ext cx="28141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ПОТРЕБИТЕЛЬСКИХ ЦЕН</a:t>
            </a:r>
            <a:endParaRPr lang="ru-RU" sz="1200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415" y="2041076"/>
            <a:ext cx="432000" cy="432000"/>
          </a:xfrm>
          <a:prstGeom prst="rect">
            <a:avLst/>
          </a:prstGeom>
        </p:spPr>
      </p:pic>
      <p:pic>
        <p:nvPicPr>
          <p:cNvPr id="94" name="Рисунок 9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415" y="2886519"/>
            <a:ext cx="432000" cy="625607"/>
          </a:xfrm>
          <a:prstGeom prst="rect">
            <a:avLst/>
          </a:prstGeom>
        </p:spPr>
      </p:pic>
      <p:pic>
        <p:nvPicPr>
          <p:cNvPr id="97" name="Рисунок 9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415" y="4140115"/>
            <a:ext cx="432000" cy="432000"/>
          </a:xfrm>
          <a:prstGeom prst="rect">
            <a:avLst/>
          </a:prstGeom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0419" y="5057509"/>
            <a:ext cx="432000" cy="432000"/>
          </a:xfrm>
          <a:prstGeom prst="rect">
            <a:avLst/>
          </a:prstGeom>
        </p:spPr>
      </p:pic>
      <p:sp>
        <p:nvSpPr>
          <p:cNvPr id="98" name="Прямоугольник 97">
            <a:extLst>
              <a:ext uri="{FF2B5EF4-FFF2-40B4-BE49-F238E27FC236}">
                <a16:creationId xmlns="" xmlns:a16="http://schemas.microsoft.com/office/drawing/2014/main" id="{C5809A8C-FA34-4CFF-9584-5F3E1FC12DE1}"/>
              </a:ext>
            </a:extLst>
          </p:cNvPr>
          <p:cNvSpPr/>
          <p:nvPr/>
        </p:nvSpPr>
        <p:spPr>
          <a:xfrm>
            <a:off x="4597845" y="5503545"/>
            <a:ext cx="9602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0"/>
              </a:spcBef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="" xmlns:a16="http://schemas.microsoft.com/office/drawing/2014/main" id="{3448B0CE-42F0-456C-BFA5-18ED831C6127}"/>
              </a:ext>
            </a:extLst>
          </p:cNvPr>
          <p:cNvSpPr/>
          <p:nvPr/>
        </p:nvSpPr>
        <p:spPr>
          <a:xfrm>
            <a:off x="8695516" y="5491019"/>
            <a:ext cx="10105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0"/>
              </a:spcBef>
            </a:pPr>
            <a:r>
              <a:rPr lang="ru-RU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Левая фигурная скобка 101">
            <a:extLst>
              <a:ext uri="{FF2B5EF4-FFF2-40B4-BE49-F238E27FC236}">
                <a16:creationId xmlns="" xmlns:a16="http://schemas.microsoft.com/office/drawing/2014/main" id="{F7FB674C-0550-43DC-ABBE-DD9193CB4A0D}"/>
              </a:ext>
            </a:extLst>
          </p:cNvPr>
          <p:cNvSpPr/>
          <p:nvPr/>
        </p:nvSpPr>
        <p:spPr>
          <a:xfrm rot="16200000">
            <a:off x="5007610" y="4022211"/>
            <a:ext cx="135588" cy="2676193"/>
          </a:xfrm>
          <a:prstGeom prst="leftBrace">
            <a:avLst>
              <a:gd name="adj1" fmla="val 72327"/>
              <a:gd name="adj2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03" name="Левая фигурная скобка 102">
            <a:extLst>
              <a:ext uri="{FF2B5EF4-FFF2-40B4-BE49-F238E27FC236}">
                <a16:creationId xmlns="" xmlns:a16="http://schemas.microsoft.com/office/drawing/2014/main" id="{71A1F35F-D435-469A-9482-54993ECA538D}"/>
              </a:ext>
            </a:extLst>
          </p:cNvPr>
          <p:cNvSpPr/>
          <p:nvPr/>
        </p:nvSpPr>
        <p:spPr>
          <a:xfrm rot="16200000">
            <a:off x="8908579" y="2794303"/>
            <a:ext cx="134294" cy="5124450"/>
          </a:xfrm>
          <a:prstGeom prst="leftBrace">
            <a:avLst>
              <a:gd name="adj1" fmla="val 72327"/>
              <a:gd name="adj2" fmla="val 50000"/>
            </a:avLst>
          </a:prstGeom>
          <a:ln w="28575">
            <a:solidFill>
              <a:srgbClr val="E1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769786" y="5741358"/>
            <a:ext cx="23411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100" b="1" spc="-4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Продовольственные товары</a:t>
            </a: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281475" y="3679611"/>
            <a:ext cx="190100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spc="-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Продовольственные товары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911927" y="3012430"/>
            <a:ext cx="111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101,</a:t>
            </a:r>
            <a:r>
              <a:rPr lang="en-US" sz="2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109355" y="5214293"/>
            <a:ext cx="9647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</a:t>
            </a:r>
            <a:r>
              <a:rPr lang="en-US" sz="2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4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38505" y="5630082"/>
            <a:ext cx="60785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</a:p>
        </p:txBody>
      </p:sp>
    </p:spTree>
    <p:extLst>
      <p:ext uri="{BB962C8B-B14F-4D97-AF65-F5344CB8AC3E}">
        <p14:creationId xmlns:p14="http://schemas.microsoft.com/office/powerpoint/2010/main" xmlns="" val="48499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71CBC5B-1E69-0E49-9ACB-FED09C8D3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489872" y="6355682"/>
            <a:ext cx="237299" cy="365125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1439586" y="265187"/>
            <a:ext cx="10403790" cy="529239"/>
            <a:chOff x="1439586" y="5107200"/>
            <a:chExt cx="10403790" cy="529239"/>
          </a:xfrm>
        </p:grpSpPr>
        <p:sp>
          <p:nvSpPr>
            <p:cNvPr id="28" name="object 9">
              <a:extLst>
                <a:ext uri="{FF2B5EF4-FFF2-40B4-BE49-F238E27FC236}">
                  <a16:creationId xmlns="" xmlns:a16="http://schemas.microsoft.com/office/drawing/2014/main" id="{222E1C3D-BC3A-D443-8563-08790B13AA2D}"/>
                </a:ext>
              </a:extLst>
            </p:cNvPr>
            <p:cNvSpPr/>
            <p:nvPr/>
          </p:nvSpPr>
          <p:spPr>
            <a:xfrm>
              <a:off x="1439586" y="5161088"/>
              <a:ext cx="7096699" cy="475351"/>
            </a:xfrm>
            <a:custGeom>
              <a:avLst/>
              <a:gdLst/>
              <a:ahLst/>
              <a:cxnLst/>
              <a:rect l="l" t="t" r="r" b="b"/>
              <a:pathLst>
                <a:path w="3267075">
                  <a:moveTo>
                    <a:pt x="0" y="0"/>
                  </a:moveTo>
                  <a:lnTo>
                    <a:pt x="3266757" y="0"/>
                  </a:lnTo>
                </a:path>
              </a:pathLst>
            </a:custGeom>
            <a:ln w="25400">
              <a:solidFill>
                <a:srgbClr val="33428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8360857" y="5107200"/>
              <a:ext cx="3482519" cy="106098"/>
              <a:chOff x="8360857" y="5107200"/>
              <a:chExt cx="3482519" cy="106098"/>
            </a:xfrm>
          </p:grpSpPr>
          <p:sp>
            <p:nvSpPr>
              <p:cNvPr id="30" name="object 11">
                <a:extLst>
                  <a:ext uri="{FF2B5EF4-FFF2-40B4-BE49-F238E27FC236}">
                    <a16:creationId xmlns="" xmlns:a16="http://schemas.microsoft.com/office/drawing/2014/main" id="{E7D5C25E-08D6-344C-B0C6-CB0D11FF9875}"/>
                  </a:ext>
                </a:extLst>
              </p:cNvPr>
              <p:cNvSpPr/>
              <p:nvPr/>
            </p:nvSpPr>
            <p:spPr>
              <a:xfrm flipV="1">
                <a:off x="8400256" y="5107200"/>
                <a:ext cx="3443120" cy="49992"/>
              </a:xfrm>
              <a:custGeom>
                <a:avLst/>
                <a:gdLst/>
                <a:ahLst/>
                <a:cxnLst/>
                <a:rect l="l" t="t" r="r" b="b"/>
                <a:pathLst>
                  <a:path w="3249929">
                    <a:moveTo>
                      <a:pt x="0" y="0"/>
                    </a:moveTo>
                    <a:lnTo>
                      <a:pt x="3249561" y="0"/>
                    </a:lnTo>
                  </a:path>
                </a:pathLst>
              </a:custGeom>
              <a:ln w="25400">
                <a:solidFill>
                  <a:srgbClr val="FFC32E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8360857" y="5109584"/>
                <a:ext cx="238082" cy="103714"/>
                <a:chOff x="2667374" y="2712291"/>
                <a:chExt cx="238082" cy="103714"/>
              </a:xfrm>
            </p:grpSpPr>
            <p:sp>
              <p:nvSpPr>
                <p:cNvPr id="32" name="object 12">
                  <a:extLst>
                    <a:ext uri="{FF2B5EF4-FFF2-40B4-BE49-F238E27FC236}">
                      <a16:creationId xmlns="" xmlns:a16="http://schemas.microsoft.com/office/drawing/2014/main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667374" y="2712291"/>
                  <a:ext cx="238082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3" name="object 12">
                  <a:extLst>
                    <a:ext uri="{FF2B5EF4-FFF2-40B4-BE49-F238E27FC236}">
                      <a16:creationId xmlns="" xmlns:a16="http://schemas.microsoft.com/office/drawing/2014/main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739089" y="2712291"/>
                  <a:ext cx="103714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rgbClr val="334286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graphicFrame>
        <p:nvGraphicFramePr>
          <p:cNvPr id="89" name="Диаграмма 88">
            <a:extLst>
              <a:ext uri="{FF2B5EF4-FFF2-40B4-BE49-F238E27FC236}">
                <a16:creationId xmlns="" xmlns:a16="http://schemas.microsoft.com/office/drawing/2014/main" id="{9276F0D8-F8DE-40D5-9F9B-9C99A7420D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700404671"/>
              </p:ext>
            </p:extLst>
          </p:nvPr>
        </p:nvGraphicFramePr>
        <p:xfrm>
          <a:off x="3195013" y="1574236"/>
          <a:ext cx="8996987" cy="4071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A68FD7A0-ECF7-4273-8C04-A116EFB25845}"/>
              </a:ext>
            </a:extLst>
          </p:cNvPr>
          <p:cNvCxnSpPr>
            <a:cxnSpLocks/>
          </p:cNvCxnSpPr>
          <p:nvPr/>
        </p:nvCxnSpPr>
        <p:spPr>
          <a:xfrm>
            <a:off x="8284681" y="6292117"/>
            <a:ext cx="0" cy="66"/>
          </a:xfrm>
          <a:prstGeom prst="line">
            <a:avLst/>
          </a:prstGeom>
          <a:ln w="28575">
            <a:solidFill>
              <a:srgbClr val="FFC3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A68FD7A0-ECF7-4273-8C04-A116EFB25845}"/>
              </a:ext>
            </a:extLst>
          </p:cNvPr>
          <p:cNvCxnSpPr>
            <a:cxnSpLocks/>
          </p:cNvCxnSpPr>
          <p:nvPr/>
        </p:nvCxnSpPr>
        <p:spPr>
          <a:xfrm>
            <a:off x="8284681" y="6292117"/>
            <a:ext cx="0" cy="66"/>
          </a:xfrm>
          <a:prstGeom prst="line">
            <a:avLst/>
          </a:prstGeom>
          <a:ln w="28575">
            <a:solidFill>
              <a:srgbClr val="FFC3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7378117" y="6107076"/>
            <a:ext cx="516677" cy="177420"/>
            <a:chOff x="2156039" y="6355682"/>
            <a:chExt cx="516677" cy="170846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2156039" y="6355682"/>
              <a:ext cx="187166" cy="170846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2485550" y="6355682"/>
              <a:ext cx="187166" cy="170846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H="1" flipV="1">
              <a:off x="2324900" y="6355682"/>
              <a:ext cx="187166" cy="170846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3"/>
          <p:cNvSpPr/>
          <p:nvPr/>
        </p:nvSpPr>
        <p:spPr>
          <a:xfrm>
            <a:off x="4634344" y="6521294"/>
            <a:ext cx="237823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Непродовольственные товары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769427" y="6161345"/>
            <a:ext cx="22431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потребительских  цен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3903261" y="6139683"/>
            <a:ext cx="731083" cy="229887"/>
            <a:chOff x="1439586" y="5403850"/>
            <a:chExt cx="801365" cy="414903"/>
          </a:xfrm>
          <a:solidFill>
            <a:schemeClr val="bg1">
              <a:lumMod val="85000"/>
            </a:schemeClr>
          </a:solidFill>
        </p:grpSpPr>
        <p:sp>
          <p:nvSpPr>
            <p:cNvPr id="34" name="Прямоугольный треугольник 33"/>
            <p:cNvSpPr/>
            <p:nvPr/>
          </p:nvSpPr>
          <p:spPr>
            <a:xfrm>
              <a:off x="1612304" y="5511669"/>
              <a:ext cx="321584" cy="30708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ый треугольник 34"/>
            <p:cNvSpPr/>
            <p:nvPr/>
          </p:nvSpPr>
          <p:spPr>
            <a:xfrm flipH="1">
              <a:off x="1577469" y="5403850"/>
              <a:ext cx="483760" cy="41490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ый треугольник 35"/>
            <p:cNvSpPr/>
            <p:nvPr/>
          </p:nvSpPr>
          <p:spPr>
            <a:xfrm flipH="1">
              <a:off x="1439586" y="5511669"/>
              <a:ext cx="172718" cy="30708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ый треугольник 36"/>
            <p:cNvSpPr/>
            <p:nvPr/>
          </p:nvSpPr>
          <p:spPr>
            <a:xfrm>
              <a:off x="2061229" y="5403850"/>
              <a:ext cx="179722" cy="41490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3978325" y="6506408"/>
            <a:ext cx="516677" cy="170846"/>
            <a:chOff x="2156039" y="6355682"/>
            <a:chExt cx="516677" cy="170846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2156039" y="6355682"/>
              <a:ext cx="187166" cy="170846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V="1">
              <a:off x="2485550" y="6355682"/>
              <a:ext cx="187166" cy="170846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 flipV="1">
              <a:off x="2324900" y="6355682"/>
              <a:ext cx="187166" cy="170846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Группа 47"/>
          <p:cNvGrpSpPr/>
          <p:nvPr/>
        </p:nvGrpSpPr>
        <p:grpSpPr>
          <a:xfrm>
            <a:off x="7355706" y="6521294"/>
            <a:ext cx="516677" cy="170846"/>
            <a:chOff x="2156039" y="6355682"/>
            <a:chExt cx="516677" cy="170846"/>
          </a:xfrm>
        </p:grpSpPr>
        <p:cxnSp>
          <p:nvCxnSpPr>
            <p:cNvPr id="49" name="Прямая соединительная линия 48"/>
            <p:cNvCxnSpPr/>
            <p:nvPr/>
          </p:nvCxnSpPr>
          <p:spPr>
            <a:xfrm flipV="1">
              <a:off x="2156039" y="6355682"/>
              <a:ext cx="187166" cy="170846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2485550" y="6355682"/>
              <a:ext cx="187166" cy="170846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 flipV="1">
              <a:off x="2324900" y="6355682"/>
              <a:ext cx="187166" cy="170846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Прямоугольник 51"/>
          <p:cNvSpPr/>
          <p:nvPr/>
        </p:nvSpPr>
        <p:spPr>
          <a:xfrm flipH="1">
            <a:off x="8284680" y="6521294"/>
            <a:ext cx="183713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</a:p>
        </p:txBody>
      </p:sp>
      <p:sp>
        <p:nvSpPr>
          <p:cNvPr id="64" name="Текст 3"/>
          <p:cNvSpPr>
            <a:spLocks noGrp="1"/>
          </p:cNvSpPr>
          <p:nvPr>
            <p:ph type="body" sz="quarter" idx="10"/>
          </p:nvPr>
        </p:nvSpPr>
        <p:spPr>
          <a:xfrm>
            <a:off x="1352447" y="656622"/>
            <a:ext cx="6731714" cy="501500"/>
          </a:xfrm>
        </p:spPr>
        <p:txBody>
          <a:bodyPr>
            <a:noAutofit/>
          </a:bodyPr>
          <a:lstStyle/>
          <a:p>
            <a:r>
              <a:rPr lang="ru-RU" dirty="0"/>
              <a:t>ИНДЕКСЫ ПОТРЕБИТЕЛЬСКИХ ЦЕН</a:t>
            </a:r>
          </a:p>
        </p:txBody>
      </p:sp>
      <p:sp>
        <p:nvSpPr>
          <p:cNvPr id="65" name="Текст 3"/>
          <p:cNvSpPr txBox="1">
            <a:spLocks/>
          </p:cNvSpPr>
          <p:nvPr/>
        </p:nvSpPr>
        <p:spPr>
          <a:xfrm>
            <a:off x="1352447" y="1057960"/>
            <a:ext cx="8914500" cy="4018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600" dirty="0"/>
              <a:t>НОЯБРЬ </a:t>
            </a:r>
            <a:r>
              <a:rPr lang="ru-RU" sz="1600" dirty="0" smtClean="0"/>
              <a:t>2021 </a:t>
            </a:r>
            <a:r>
              <a:rPr lang="ru-RU" sz="1600" dirty="0"/>
              <a:t>г. В % К ДЕКАБРЮ ПРЕДЫДУЩЕГО ГОДА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436776" y="665989"/>
            <a:ext cx="720000" cy="720000"/>
            <a:chOff x="436776" y="665989"/>
            <a:chExt cx="720000" cy="720000"/>
          </a:xfrm>
        </p:grpSpPr>
        <p:sp>
          <p:nvSpPr>
            <p:cNvPr id="56" name="Овал 55"/>
            <p:cNvSpPr/>
            <p:nvPr/>
          </p:nvSpPr>
          <p:spPr>
            <a:xfrm>
              <a:off x="436776" y="665989"/>
              <a:ext cx="720000" cy="720000"/>
            </a:xfrm>
            <a:prstGeom prst="ellipse">
              <a:avLst/>
            </a:prstGeom>
            <a:noFill/>
            <a:ln w="38100">
              <a:solidFill>
                <a:srgbClr val="334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4776" y="789918"/>
              <a:ext cx="504000" cy="504000"/>
            </a:xfrm>
            <a:prstGeom prst="rect">
              <a:avLst/>
            </a:prstGeom>
          </p:spPr>
        </p:pic>
      </p:grpSp>
      <p:cxnSp>
        <p:nvCxnSpPr>
          <p:cNvPr id="72" name="Прямая соединительная линия 71"/>
          <p:cNvCxnSpPr/>
          <p:nvPr/>
        </p:nvCxnSpPr>
        <p:spPr>
          <a:xfrm>
            <a:off x="281475" y="2598147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281475" y="3536177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98725" y="4501768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281475" y="5414603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190843" y="2368921"/>
            <a:ext cx="47641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ИПЦ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364776" y="4247852"/>
            <a:ext cx="226227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Непродовольственные товары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190843" y="5198209"/>
            <a:ext cx="60785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1979340" y="2024267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106,5</a:t>
            </a:r>
            <a:endParaRPr lang="ru-RU" sz="24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979340" y="4834123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103,1</a:t>
            </a:r>
            <a:endParaRPr lang="ru-RU" sz="24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90843" y="1575123"/>
            <a:ext cx="28141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ПОТРЕБИТЕЛЬСКИХ ЦЕН</a:t>
            </a:r>
            <a:endParaRPr lang="ru-RU" sz="1200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357137" y="2044991"/>
            <a:ext cx="439639" cy="3274923"/>
            <a:chOff x="364776" y="2041076"/>
            <a:chExt cx="439639" cy="3274923"/>
          </a:xfrm>
        </p:grpSpPr>
        <p:pic>
          <p:nvPicPr>
            <p:cNvPr id="95" name="Рисунок 9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72415" y="2041076"/>
              <a:ext cx="432000" cy="432000"/>
            </a:xfrm>
            <a:prstGeom prst="rect">
              <a:avLst/>
            </a:prstGeom>
          </p:spPr>
        </p:pic>
        <p:pic>
          <p:nvPicPr>
            <p:cNvPr id="97" name="Рисунок 9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72415" y="2849235"/>
              <a:ext cx="432000" cy="432000"/>
            </a:xfrm>
            <a:prstGeom prst="rect">
              <a:avLst/>
            </a:prstGeom>
          </p:spPr>
        </p:pic>
        <p:pic>
          <p:nvPicPr>
            <p:cNvPr id="98" name="Рисунок 9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64776" y="3661363"/>
              <a:ext cx="432000" cy="432000"/>
            </a:xfrm>
            <a:prstGeom prst="rect">
              <a:avLst/>
            </a:prstGeom>
          </p:spPr>
        </p:pic>
        <p:pic>
          <p:nvPicPr>
            <p:cNvPr id="99" name="Рисунок 9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72415" y="4883999"/>
              <a:ext cx="432000" cy="43200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8167255" y="6044732"/>
            <a:ext cx="3345872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spc="-4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</a:t>
            </a:r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довольственные товары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05763" y="2764466"/>
            <a:ext cx="999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109,0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1283" y="3276108"/>
            <a:ext cx="181492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050" spc="-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Продовольственные товары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79341" y="3786187"/>
            <a:ext cx="104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104,9</a:t>
            </a:r>
          </a:p>
        </p:txBody>
      </p:sp>
    </p:spTree>
    <p:extLst>
      <p:ext uri="{BB962C8B-B14F-4D97-AF65-F5344CB8AC3E}">
        <p14:creationId xmlns:p14="http://schemas.microsoft.com/office/powerpoint/2010/main" xmlns="" val="31196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71CBC5B-1E69-0E49-9ACB-FED09C8D3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471990" y="6355682"/>
            <a:ext cx="372139" cy="365125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1439586" y="177800"/>
            <a:ext cx="10403790" cy="529239"/>
            <a:chOff x="1439586" y="5107200"/>
            <a:chExt cx="10403790" cy="529239"/>
          </a:xfrm>
        </p:grpSpPr>
        <p:sp>
          <p:nvSpPr>
            <p:cNvPr id="28" name="object 9">
              <a:extLst>
                <a:ext uri="{FF2B5EF4-FFF2-40B4-BE49-F238E27FC236}">
                  <a16:creationId xmlns="" xmlns:a16="http://schemas.microsoft.com/office/drawing/2014/main" id="{222E1C3D-BC3A-D443-8563-08790B13AA2D}"/>
                </a:ext>
              </a:extLst>
            </p:cNvPr>
            <p:cNvSpPr/>
            <p:nvPr/>
          </p:nvSpPr>
          <p:spPr>
            <a:xfrm>
              <a:off x="1439586" y="5161088"/>
              <a:ext cx="7096699" cy="475351"/>
            </a:xfrm>
            <a:custGeom>
              <a:avLst/>
              <a:gdLst/>
              <a:ahLst/>
              <a:cxnLst/>
              <a:rect l="l" t="t" r="r" b="b"/>
              <a:pathLst>
                <a:path w="3267075">
                  <a:moveTo>
                    <a:pt x="0" y="0"/>
                  </a:moveTo>
                  <a:lnTo>
                    <a:pt x="3266757" y="0"/>
                  </a:lnTo>
                </a:path>
              </a:pathLst>
            </a:custGeom>
            <a:ln w="25400">
              <a:solidFill>
                <a:srgbClr val="33428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8360857" y="5107200"/>
              <a:ext cx="3482519" cy="106098"/>
              <a:chOff x="8360857" y="5107200"/>
              <a:chExt cx="3482519" cy="106098"/>
            </a:xfrm>
          </p:grpSpPr>
          <p:sp>
            <p:nvSpPr>
              <p:cNvPr id="30" name="object 11">
                <a:extLst>
                  <a:ext uri="{FF2B5EF4-FFF2-40B4-BE49-F238E27FC236}">
                    <a16:creationId xmlns="" xmlns:a16="http://schemas.microsoft.com/office/drawing/2014/main" id="{E7D5C25E-08D6-344C-B0C6-CB0D11FF9875}"/>
                  </a:ext>
                </a:extLst>
              </p:cNvPr>
              <p:cNvSpPr/>
              <p:nvPr/>
            </p:nvSpPr>
            <p:spPr>
              <a:xfrm flipV="1">
                <a:off x="8400256" y="5107200"/>
                <a:ext cx="3443120" cy="49992"/>
              </a:xfrm>
              <a:custGeom>
                <a:avLst/>
                <a:gdLst/>
                <a:ahLst/>
                <a:cxnLst/>
                <a:rect l="l" t="t" r="r" b="b"/>
                <a:pathLst>
                  <a:path w="3249929">
                    <a:moveTo>
                      <a:pt x="0" y="0"/>
                    </a:moveTo>
                    <a:lnTo>
                      <a:pt x="3249561" y="0"/>
                    </a:lnTo>
                  </a:path>
                </a:pathLst>
              </a:custGeom>
              <a:ln w="25400">
                <a:solidFill>
                  <a:srgbClr val="FFC32E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8360857" y="5109584"/>
                <a:ext cx="238082" cy="103714"/>
                <a:chOff x="2667374" y="2712291"/>
                <a:chExt cx="238082" cy="103714"/>
              </a:xfrm>
            </p:grpSpPr>
            <p:sp>
              <p:nvSpPr>
                <p:cNvPr id="32" name="object 12">
                  <a:extLst>
                    <a:ext uri="{FF2B5EF4-FFF2-40B4-BE49-F238E27FC236}">
                      <a16:creationId xmlns="" xmlns:a16="http://schemas.microsoft.com/office/drawing/2014/main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667374" y="2712291"/>
                  <a:ext cx="238082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3" name="object 12">
                  <a:extLst>
                    <a:ext uri="{FF2B5EF4-FFF2-40B4-BE49-F238E27FC236}">
                      <a16:creationId xmlns="" xmlns:a16="http://schemas.microsoft.com/office/drawing/2014/main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739089" y="2712291"/>
                  <a:ext cx="103714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rgbClr val="334286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65" name="Текст 3"/>
          <p:cNvSpPr txBox="1">
            <a:spLocks/>
          </p:cNvSpPr>
          <p:nvPr/>
        </p:nvSpPr>
        <p:spPr>
          <a:xfrm>
            <a:off x="1360760" y="1149139"/>
            <a:ext cx="6731714" cy="2833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600" dirty="0"/>
              <a:t>НОЯБРЬ </a:t>
            </a:r>
            <a:r>
              <a:rPr lang="ru-RU" sz="1600" dirty="0" smtClean="0"/>
              <a:t>2021 </a:t>
            </a:r>
            <a:r>
              <a:rPr lang="ru-RU" sz="1600" dirty="0"/>
              <a:t>г. В % К ПРЕДЫДУЩЕМУ МЕСЯЦУ</a:t>
            </a:r>
          </a:p>
          <a:p>
            <a:pPr>
              <a:spcBef>
                <a:spcPts val="0"/>
              </a:spcBef>
            </a:pPr>
            <a:r>
              <a:rPr lang="ru-RU" sz="1600" dirty="0"/>
              <a:t> 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190843" y="1594432"/>
            <a:ext cx="39349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spc="-50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ИНДЕКСЫ </a:t>
            </a:r>
            <a:r>
              <a:rPr lang="ru-RU" sz="1200" b="1" spc="-50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 НА </a:t>
            </a:r>
            <a:r>
              <a:rPr lang="ru-RU" sz="1200" b="1" spc="-50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 И ТОПЛИВО </a:t>
            </a:r>
            <a:r>
              <a:rPr lang="ru-RU" sz="1200" b="1" spc="-50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МОТОРНОЕ</a:t>
            </a: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333429" y="5367088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="" xmlns:a16="http://schemas.microsoft.com/office/drawing/2014/main" id="{BC4570EA-1474-4A76-B4E1-5A08583E2653}"/>
              </a:ext>
            </a:extLst>
          </p:cNvPr>
          <p:cNvCxnSpPr/>
          <p:nvPr/>
        </p:nvCxnSpPr>
        <p:spPr>
          <a:xfrm>
            <a:off x="324004" y="2694416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="" xmlns:a16="http://schemas.microsoft.com/office/drawing/2014/main" id="{5C95165B-1E48-48B5-B84C-3A8657BF4D58}"/>
              </a:ext>
            </a:extLst>
          </p:cNvPr>
          <p:cNvCxnSpPr/>
          <p:nvPr/>
        </p:nvCxnSpPr>
        <p:spPr>
          <a:xfrm>
            <a:off x="324005" y="3617346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="" xmlns:a16="http://schemas.microsoft.com/office/drawing/2014/main" id="{FD463282-7991-44A7-A053-8B400D7EE448}"/>
              </a:ext>
            </a:extLst>
          </p:cNvPr>
          <p:cNvCxnSpPr/>
          <p:nvPr/>
        </p:nvCxnSpPr>
        <p:spPr>
          <a:xfrm>
            <a:off x="324005" y="4524542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="" xmlns:a16="http://schemas.microsoft.com/office/drawing/2014/main" id="{903DC32D-76E6-493B-8788-148D1AC83C0A}"/>
              </a:ext>
            </a:extLst>
          </p:cNvPr>
          <p:cNvCxnSpPr/>
          <p:nvPr/>
        </p:nvCxnSpPr>
        <p:spPr>
          <a:xfrm>
            <a:off x="281475" y="6268252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Текст 3"/>
          <p:cNvSpPr>
            <a:spLocks noGrp="1"/>
          </p:cNvSpPr>
          <p:nvPr>
            <p:ph type="body" sz="quarter" idx="10"/>
          </p:nvPr>
        </p:nvSpPr>
        <p:spPr>
          <a:xfrm>
            <a:off x="1352448" y="725998"/>
            <a:ext cx="8267912" cy="599982"/>
          </a:xfrm>
        </p:spPr>
        <p:txBody>
          <a:bodyPr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dirty="0"/>
              <a:t>ИНДЕКСЫ ЦЕН </a:t>
            </a:r>
            <a:r>
              <a:rPr lang="ru-RU"/>
              <a:t>НА ТОПЛИВО МОТОРНОЕ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="" xmlns:a16="http://schemas.microsoft.com/office/drawing/2014/main" id="{F6EB19CD-D26F-48BD-BFF6-D4B37FC04B7E}"/>
              </a:ext>
            </a:extLst>
          </p:cNvPr>
          <p:cNvSpPr/>
          <p:nvPr/>
        </p:nvSpPr>
        <p:spPr>
          <a:xfrm>
            <a:off x="186552" y="5167033"/>
            <a:ext cx="250209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70000"/>
              </a:lnSpc>
            </a:pPr>
            <a:r>
              <a:rPr lang="ru-RU" sz="100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 автомобильный марки </a:t>
            </a:r>
            <a:r>
              <a:rPr lang="ru-RU" sz="1000" spc="-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АИ-9</a:t>
            </a:r>
            <a:r>
              <a:rPr lang="en-US" sz="1000" spc="-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000" spc="-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B0241B24-BB95-4FE9-BE10-C07B59AD7BDD}"/>
              </a:ext>
            </a:extLst>
          </p:cNvPr>
          <p:cNvGrpSpPr/>
          <p:nvPr/>
        </p:nvGrpSpPr>
        <p:grpSpPr>
          <a:xfrm>
            <a:off x="436776" y="665989"/>
            <a:ext cx="720000" cy="720000"/>
            <a:chOff x="436776" y="665989"/>
            <a:chExt cx="720000" cy="720000"/>
          </a:xfrm>
        </p:grpSpPr>
        <p:sp>
          <p:nvSpPr>
            <p:cNvPr id="61" name="Овал 60"/>
            <p:cNvSpPr/>
            <p:nvPr/>
          </p:nvSpPr>
          <p:spPr>
            <a:xfrm>
              <a:off x="436776" y="665989"/>
              <a:ext cx="720000" cy="720000"/>
            </a:xfrm>
            <a:prstGeom prst="ellipse">
              <a:avLst/>
            </a:prstGeom>
            <a:noFill/>
            <a:ln w="38100">
              <a:solidFill>
                <a:srgbClr val="334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3" name="Рисунок 72">
              <a:extLst>
                <a:ext uri="{FF2B5EF4-FFF2-40B4-BE49-F238E27FC236}">
                  <a16:creationId xmlns="" xmlns:a16="http://schemas.microsoft.com/office/drawing/2014/main" id="{E2C62431-2B18-4163-AE61-0B55338B6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57022" y="791104"/>
              <a:ext cx="494106" cy="493488"/>
            </a:xfrm>
            <a:prstGeom prst="rect">
              <a:avLst/>
            </a:prstGeom>
          </p:spPr>
        </p:pic>
      </p:grpSp>
      <p:sp>
        <p:nvSpPr>
          <p:cNvPr id="79" name="Прямоугольник 78">
            <a:extLst>
              <a:ext uri="{FF2B5EF4-FFF2-40B4-BE49-F238E27FC236}">
                <a16:creationId xmlns="" xmlns:a16="http://schemas.microsoft.com/office/drawing/2014/main" id="{88F889C8-F5D9-4987-8420-79884852D5FB}"/>
              </a:ext>
            </a:extLst>
          </p:cNvPr>
          <p:cNvSpPr/>
          <p:nvPr/>
        </p:nvSpPr>
        <p:spPr>
          <a:xfrm>
            <a:off x="3338583" y="5818578"/>
            <a:ext cx="1371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СРЕДНИЕ ЦЕНЫ НА ТОПЛИВО МОТОРНОЕ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4426360" y="5822750"/>
            <a:ext cx="1057487" cy="461665"/>
            <a:chOff x="4486520" y="5818578"/>
            <a:chExt cx="1057487" cy="461665"/>
          </a:xfrm>
        </p:grpSpPr>
        <p:pic>
          <p:nvPicPr>
            <p:cNvPr id="82" name="Рисунок 81">
              <a:extLst>
                <a:ext uri="{FF2B5EF4-FFF2-40B4-BE49-F238E27FC236}">
                  <a16:creationId xmlns="" xmlns:a16="http://schemas.microsoft.com/office/drawing/2014/main" id="{004B7094-A744-471A-B883-D131B80F56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5435871" y="6056677"/>
              <a:ext cx="108136" cy="108000"/>
            </a:xfrm>
            <a:prstGeom prst="rect">
              <a:avLst/>
            </a:prstGeom>
          </p:spPr>
        </p:pic>
        <p:sp>
          <p:nvSpPr>
            <p:cNvPr id="84" name="Равнобедренный треугольник 83">
              <a:extLst>
                <a:ext uri="{FF2B5EF4-FFF2-40B4-BE49-F238E27FC236}">
                  <a16:creationId xmlns="" xmlns:a16="http://schemas.microsoft.com/office/drawing/2014/main" id="{5A6DA941-37A4-4333-9627-2364287B7936}"/>
                </a:ext>
              </a:extLst>
            </p:cNvPr>
            <p:cNvSpPr/>
            <p:nvPr/>
          </p:nvSpPr>
          <p:spPr>
            <a:xfrm>
              <a:off x="4486520" y="6021491"/>
              <a:ext cx="286630" cy="121936"/>
            </a:xfrm>
            <a:prstGeom prst="triangle">
              <a:avLst/>
            </a:prstGeom>
            <a:solidFill>
              <a:srgbClr val="E100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84">
              <a:extLst>
                <a:ext uri="{FF2B5EF4-FFF2-40B4-BE49-F238E27FC236}">
                  <a16:creationId xmlns="" xmlns:a16="http://schemas.microsoft.com/office/drawing/2014/main" id="{4DE936B0-39D5-423D-8860-D3C1301F7C9E}"/>
                </a:ext>
              </a:extLst>
            </p:cNvPr>
            <p:cNvSpPr/>
            <p:nvPr/>
          </p:nvSpPr>
          <p:spPr>
            <a:xfrm>
              <a:off x="4699137" y="5818578"/>
              <a:ext cx="8114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E100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47,</a:t>
              </a:r>
              <a:r>
                <a:rPr lang="ru-RU" sz="1400" b="1" dirty="0" smtClean="0">
                  <a:solidFill>
                    <a:srgbClr val="E100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87</a:t>
              </a:r>
              <a:endParaRPr lang="ru-RU" sz="1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8" name="Прямая соединительная линия 97">
            <a:extLst>
              <a:ext uri="{FF2B5EF4-FFF2-40B4-BE49-F238E27FC236}">
                <a16:creationId xmlns="" xmlns:a16="http://schemas.microsoft.com/office/drawing/2014/main" id="{42C1AD8F-5D3D-4F19-9CFC-935C2173BCDB}"/>
              </a:ext>
            </a:extLst>
          </p:cNvPr>
          <p:cNvCxnSpPr>
            <a:cxnSpLocks/>
          </p:cNvCxnSpPr>
          <p:nvPr/>
        </p:nvCxnSpPr>
        <p:spPr>
          <a:xfrm>
            <a:off x="3435879" y="6268252"/>
            <a:ext cx="8207167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5961612" y="5822750"/>
            <a:ext cx="1062643" cy="461665"/>
            <a:chOff x="6943524" y="5818578"/>
            <a:chExt cx="1085414" cy="461665"/>
          </a:xfrm>
        </p:grpSpPr>
        <p:sp>
          <p:nvSpPr>
            <p:cNvPr id="113" name="Прямоугольник 112">
              <a:extLst>
                <a:ext uri="{FF2B5EF4-FFF2-40B4-BE49-F238E27FC236}">
                  <a16:creationId xmlns="" xmlns:a16="http://schemas.microsoft.com/office/drawing/2014/main" id="{CF6E45D0-50F5-4235-9E84-EA7D9FF768AE}"/>
                </a:ext>
              </a:extLst>
            </p:cNvPr>
            <p:cNvSpPr/>
            <p:nvPr/>
          </p:nvSpPr>
          <p:spPr>
            <a:xfrm>
              <a:off x="7183140" y="5818578"/>
              <a:ext cx="8288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E100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55,</a:t>
              </a:r>
              <a:r>
                <a:rPr lang="ru-RU" sz="1400" b="1" dirty="0" smtClean="0">
                  <a:solidFill>
                    <a:srgbClr val="E100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21</a:t>
              </a:r>
              <a:endParaRPr lang="ru-RU" sz="1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4" name="Рисунок 103">
              <a:extLst>
                <a:ext uri="{FF2B5EF4-FFF2-40B4-BE49-F238E27FC236}">
                  <a16:creationId xmlns="" xmlns:a16="http://schemas.microsoft.com/office/drawing/2014/main" id="{3D9C3690-D0B1-4D94-A01C-827B6E53E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920802" y="6080741"/>
              <a:ext cx="108136" cy="108000"/>
            </a:xfrm>
            <a:prstGeom prst="rect">
              <a:avLst/>
            </a:prstGeom>
          </p:spPr>
        </p:pic>
        <p:sp>
          <p:nvSpPr>
            <p:cNvPr id="105" name="Равнобедренный треугольник 104">
              <a:extLst>
                <a:ext uri="{FF2B5EF4-FFF2-40B4-BE49-F238E27FC236}">
                  <a16:creationId xmlns="" xmlns:a16="http://schemas.microsoft.com/office/drawing/2014/main" id="{8C9666D9-8841-4D12-AB47-54FF2E976A2A}"/>
                </a:ext>
              </a:extLst>
            </p:cNvPr>
            <p:cNvSpPr/>
            <p:nvPr/>
          </p:nvSpPr>
          <p:spPr>
            <a:xfrm>
              <a:off x="6943524" y="6025434"/>
              <a:ext cx="286630" cy="121936"/>
            </a:xfrm>
            <a:prstGeom prst="triangle">
              <a:avLst/>
            </a:prstGeom>
            <a:solidFill>
              <a:srgbClr val="E100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6E7403C-2876-4BEC-9BA6-664F47C50C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75000"/>
          </a:blip>
          <a:stretch>
            <a:fillRect/>
          </a:stretch>
        </p:blipFill>
        <p:spPr>
          <a:xfrm>
            <a:off x="457741" y="4627033"/>
            <a:ext cx="511563" cy="540000"/>
          </a:xfrm>
          <a:prstGeom prst="rect">
            <a:avLst/>
          </a:prstGeom>
        </p:spPr>
      </p:pic>
      <p:pic>
        <p:nvPicPr>
          <p:cNvPr id="136" name="Рисунок 135">
            <a:extLst>
              <a:ext uri="{FF2B5EF4-FFF2-40B4-BE49-F238E27FC236}">
                <a16:creationId xmlns="" xmlns:a16="http://schemas.microsoft.com/office/drawing/2014/main" id="{4127BB97-4DA9-4919-BF0D-B4621421F72F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6777" y="2617291"/>
            <a:ext cx="614352" cy="828588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6FF6B255-6794-4812-88CB-439696D52E4D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1232" y="1987940"/>
            <a:ext cx="678072" cy="540000"/>
          </a:xfrm>
          <a:prstGeom prst="rect">
            <a:avLst/>
          </a:prstGeom>
        </p:spPr>
      </p:pic>
      <p:sp>
        <p:nvSpPr>
          <p:cNvPr id="140" name="Прямоугольник 139">
            <a:extLst>
              <a:ext uri="{FF2B5EF4-FFF2-40B4-BE49-F238E27FC236}">
                <a16:creationId xmlns="" xmlns:a16="http://schemas.microsoft.com/office/drawing/2014/main" id="{C4F13E62-7372-4C5D-870D-8BAD7E9DB824}"/>
              </a:ext>
            </a:extLst>
          </p:cNvPr>
          <p:cNvSpPr/>
          <p:nvPr/>
        </p:nvSpPr>
        <p:spPr>
          <a:xfrm>
            <a:off x="278879" y="4343842"/>
            <a:ext cx="2560945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70000"/>
              </a:lnSpc>
            </a:pPr>
            <a:r>
              <a:rPr lang="ru-RU" sz="1000" spc="-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 автомобильный марки АИ-98</a:t>
            </a:r>
            <a:endParaRPr lang="ru-RU" sz="1000" spc="-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Прямоугольник 140">
            <a:extLst>
              <a:ext uri="{FF2B5EF4-FFF2-40B4-BE49-F238E27FC236}">
                <a16:creationId xmlns="" xmlns:a16="http://schemas.microsoft.com/office/drawing/2014/main" id="{A6B3224F-DFC2-4475-88B5-061455C6D1EA}"/>
              </a:ext>
            </a:extLst>
          </p:cNvPr>
          <p:cNvSpPr/>
          <p:nvPr/>
        </p:nvSpPr>
        <p:spPr>
          <a:xfrm>
            <a:off x="194624" y="6101374"/>
            <a:ext cx="249402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70000"/>
              </a:lnSpc>
            </a:pPr>
            <a:r>
              <a:rPr lang="ru-RU" sz="100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 автомобильный марки </a:t>
            </a:r>
            <a:r>
              <a:rPr lang="ru-RU" sz="1000" spc="-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АИ-9</a:t>
            </a:r>
            <a:r>
              <a:rPr lang="en-US" sz="1000" spc="-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000" spc="-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Прямоугольник 141">
            <a:extLst>
              <a:ext uri="{FF2B5EF4-FFF2-40B4-BE49-F238E27FC236}">
                <a16:creationId xmlns="" xmlns:a16="http://schemas.microsoft.com/office/drawing/2014/main" id="{7058BA21-20F1-405F-9693-B12FBBA71137}"/>
              </a:ext>
            </a:extLst>
          </p:cNvPr>
          <p:cNvSpPr/>
          <p:nvPr/>
        </p:nvSpPr>
        <p:spPr>
          <a:xfrm>
            <a:off x="345799" y="2718140"/>
            <a:ext cx="2494026" cy="211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70000"/>
              </a:lnSpc>
            </a:pPr>
            <a:endParaRPr lang="ru-RU" sz="1000" spc="-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Прямоугольник 142">
            <a:extLst>
              <a:ext uri="{FF2B5EF4-FFF2-40B4-BE49-F238E27FC236}">
                <a16:creationId xmlns="" xmlns:a16="http://schemas.microsoft.com/office/drawing/2014/main" id="{9879767B-EC58-4913-A577-C65FA1B9BC02}"/>
              </a:ext>
            </a:extLst>
          </p:cNvPr>
          <p:cNvSpPr/>
          <p:nvPr/>
        </p:nvSpPr>
        <p:spPr>
          <a:xfrm>
            <a:off x="312104" y="3445879"/>
            <a:ext cx="252772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70000"/>
              </a:lnSpc>
            </a:pPr>
            <a:r>
              <a:rPr lang="ru-RU" sz="1000" spc="-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Газовое моторное топливо</a:t>
            </a:r>
            <a:endParaRPr lang="ru-RU" sz="1000" spc="-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Прямоугольник 143">
            <a:extLst>
              <a:ext uri="{FF2B5EF4-FFF2-40B4-BE49-F238E27FC236}">
                <a16:creationId xmlns="" xmlns:a16="http://schemas.microsoft.com/office/drawing/2014/main" id="{8FF2317E-A4DB-4F4C-A8C5-62AF3964F241}"/>
              </a:ext>
            </a:extLst>
          </p:cNvPr>
          <p:cNvSpPr/>
          <p:nvPr/>
        </p:nvSpPr>
        <p:spPr>
          <a:xfrm>
            <a:off x="2088138" y="2615164"/>
            <a:ext cx="9294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20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7" name="Рисунок 146">
            <a:extLst>
              <a:ext uri="{FF2B5EF4-FFF2-40B4-BE49-F238E27FC236}">
                <a16:creationId xmlns="" xmlns:a16="http://schemas.microsoft.com/office/drawing/2014/main" id="{D65DABB0-4039-4BD1-94F6-26DAF6867FB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biLevel thresh="75000"/>
          </a:blip>
          <a:stretch>
            <a:fillRect/>
          </a:stretch>
        </p:blipFill>
        <p:spPr>
          <a:xfrm>
            <a:off x="436776" y="3732088"/>
            <a:ext cx="532528" cy="540000"/>
          </a:xfrm>
          <a:prstGeom prst="rect">
            <a:avLst/>
          </a:prstGeom>
        </p:spPr>
      </p:pic>
      <p:pic>
        <p:nvPicPr>
          <p:cNvPr id="148" name="Рисунок 147">
            <a:extLst>
              <a:ext uri="{FF2B5EF4-FFF2-40B4-BE49-F238E27FC236}">
                <a16:creationId xmlns="" xmlns:a16="http://schemas.microsoft.com/office/drawing/2014/main" id="{98C44F40-3D9C-4B9B-92CE-E8A17FD7A37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biLevel thresh="75000"/>
          </a:blip>
          <a:stretch>
            <a:fillRect/>
          </a:stretch>
        </p:blipFill>
        <p:spPr>
          <a:xfrm>
            <a:off x="460889" y="5451198"/>
            <a:ext cx="540676" cy="497976"/>
          </a:xfrm>
          <a:prstGeom prst="rect">
            <a:avLst/>
          </a:prstGeom>
        </p:spPr>
      </p:pic>
      <p:grpSp>
        <p:nvGrpSpPr>
          <p:cNvPr id="87" name="Группа 86"/>
          <p:cNvGrpSpPr/>
          <p:nvPr/>
        </p:nvGrpSpPr>
        <p:grpSpPr>
          <a:xfrm>
            <a:off x="7539461" y="5822750"/>
            <a:ext cx="1211470" cy="461665"/>
            <a:chOff x="6943524" y="5818578"/>
            <a:chExt cx="1035982" cy="461665"/>
          </a:xfrm>
        </p:grpSpPr>
        <p:sp>
          <p:nvSpPr>
            <p:cNvPr id="88" name="Прямоугольник 87">
              <a:extLst>
                <a:ext uri="{FF2B5EF4-FFF2-40B4-BE49-F238E27FC236}">
                  <a16:creationId xmlns="" xmlns:a16="http://schemas.microsoft.com/office/drawing/2014/main" id="{CF6E45D0-50F5-4235-9E84-EA7D9FF768AE}"/>
                </a:ext>
              </a:extLst>
            </p:cNvPr>
            <p:cNvSpPr/>
            <p:nvPr/>
          </p:nvSpPr>
          <p:spPr>
            <a:xfrm>
              <a:off x="7183140" y="5818578"/>
              <a:ext cx="69389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E100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50,</a:t>
              </a:r>
              <a:r>
                <a:rPr lang="ru-RU" sz="1400" b="1" dirty="0" smtClean="0">
                  <a:solidFill>
                    <a:srgbClr val="E100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94</a:t>
              </a:r>
              <a:endParaRPr lang="ru-RU" sz="1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9" name="Рисунок 88">
              <a:extLst>
                <a:ext uri="{FF2B5EF4-FFF2-40B4-BE49-F238E27FC236}">
                  <a16:creationId xmlns="" xmlns:a16="http://schemas.microsoft.com/office/drawing/2014/main" id="{3D9C3690-D0B1-4D94-A01C-827B6E53E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877039" y="6086402"/>
              <a:ext cx="102467" cy="102338"/>
            </a:xfrm>
            <a:prstGeom prst="rect">
              <a:avLst/>
            </a:prstGeom>
          </p:spPr>
        </p:pic>
        <p:sp>
          <p:nvSpPr>
            <p:cNvPr id="90" name="Равнобедренный треугольник 89">
              <a:extLst>
                <a:ext uri="{FF2B5EF4-FFF2-40B4-BE49-F238E27FC236}">
                  <a16:creationId xmlns="" xmlns:a16="http://schemas.microsoft.com/office/drawing/2014/main" id="{8C9666D9-8841-4D12-AB47-54FF2E976A2A}"/>
                </a:ext>
              </a:extLst>
            </p:cNvPr>
            <p:cNvSpPr/>
            <p:nvPr/>
          </p:nvSpPr>
          <p:spPr>
            <a:xfrm>
              <a:off x="6943524" y="6037466"/>
              <a:ext cx="286630" cy="121936"/>
            </a:xfrm>
            <a:prstGeom prst="triangle">
              <a:avLst/>
            </a:prstGeom>
            <a:solidFill>
              <a:srgbClr val="E100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9023232" y="5822750"/>
            <a:ext cx="1198016" cy="461665"/>
            <a:chOff x="6942900" y="5818578"/>
            <a:chExt cx="1084103" cy="461665"/>
          </a:xfrm>
        </p:grpSpPr>
        <p:sp>
          <p:nvSpPr>
            <p:cNvPr id="92" name="Прямоугольник 91">
              <a:extLst>
                <a:ext uri="{FF2B5EF4-FFF2-40B4-BE49-F238E27FC236}">
                  <a16:creationId xmlns="" xmlns:a16="http://schemas.microsoft.com/office/drawing/2014/main" id="{CF6E45D0-50F5-4235-9E84-EA7D9FF768AE}"/>
                </a:ext>
              </a:extLst>
            </p:cNvPr>
            <p:cNvSpPr/>
            <p:nvPr/>
          </p:nvSpPr>
          <p:spPr>
            <a:xfrm>
              <a:off x="7183140" y="5818578"/>
              <a:ext cx="73428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E100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48,</a:t>
              </a:r>
              <a:r>
                <a:rPr lang="ru-RU" sz="1400" b="1" dirty="0" smtClean="0">
                  <a:solidFill>
                    <a:srgbClr val="E100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56</a:t>
              </a:r>
              <a:endParaRPr lang="ru-RU" sz="14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3" name="Рисунок 92">
              <a:extLst>
                <a:ext uri="{FF2B5EF4-FFF2-40B4-BE49-F238E27FC236}">
                  <a16:creationId xmlns="" xmlns:a16="http://schemas.microsoft.com/office/drawing/2014/main" id="{3D9C3690-D0B1-4D94-A01C-827B6E53E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918867" y="6080741"/>
              <a:ext cx="108136" cy="108000"/>
            </a:xfrm>
            <a:prstGeom prst="rect">
              <a:avLst/>
            </a:prstGeom>
          </p:spPr>
        </p:pic>
        <p:sp>
          <p:nvSpPr>
            <p:cNvPr id="94" name="Равнобедренный треугольник 93">
              <a:extLst>
                <a:ext uri="{FF2B5EF4-FFF2-40B4-BE49-F238E27FC236}">
                  <a16:creationId xmlns="" xmlns:a16="http://schemas.microsoft.com/office/drawing/2014/main" id="{8C9666D9-8841-4D12-AB47-54FF2E976A2A}"/>
                </a:ext>
              </a:extLst>
            </p:cNvPr>
            <p:cNvSpPr/>
            <p:nvPr/>
          </p:nvSpPr>
          <p:spPr>
            <a:xfrm>
              <a:off x="6942900" y="6037618"/>
              <a:ext cx="286630" cy="121936"/>
            </a:xfrm>
            <a:prstGeom prst="triangle">
              <a:avLst/>
            </a:prstGeom>
            <a:solidFill>
              <a:srgbClr val="E100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10351698" y="5822746"/>
            <a:ext cx="1291348" cy="461665"/>
            <a:chOff x="6886838" y="5818578"/>
            <a:chExt cx="1252869" cy="445256"/>
          </a:xfrm>
        </p:grpSpPr>
        <p:sp>
          <p:nvSpPr>
            <p:cNvPr id="107" name="Прямоугольник 106">
              <a:extLst>
                <a:ext uri="{FF2B5EF4-FFF2-40B4-BE49-F238E27FC236}">
                  <a16:creationId xmlns="" xmlns:a16="http://schemas.microsoft.com/office/drawing/2014/main" id="{CF6E45D0-50F5-4235-9E84-EA7D9FF768AE}"/>
                </a:ext>
              </a:extLst>
            </p:cNvPr>
            <p:cNvSpPr/>
            <p:nvPr/>
          </p:nvSpPr>
          <p:spPr>
            <a:xfrm>
              <a:off x="6886838" y="5818578"/>
              <a:ext cx="1252869" cy="4452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ru-RU" sz="2400" b="1" dirty="0" smtClean="0">
                  <a:solidFill>
                    <a:srgbClr val="4DAA4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31,</a:t>
              </a:r>
              <a:r>
                <a:rPr lang="ru-RU" sz="1400" b="1" dirty="0" smtClean="0">
                  <a:solidFill>
                    <a:srgbClr val="4DAA4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ru-RU" sz="1400" b="1" dirty="0">
                <a:solidFill>
                  <a:srgbClr val="4DAA4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8" name="Рисунок 107">
              <a:extLst>
                <a:ext uri="{FF2B5EF4-FFF2-40B4-BE49-F238E27FC236}">
                  <a16:creationId xmlns="" xmlns:a16="http://schemas.microsoft.com/office/drawing/2014/main" id="{3D9C3690-D0B1-4D94-A01C-827B6E53E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8020974" y="6056677"/>
              <a:ext cx="118732" cy="118584"/>
            </a:xfrm>
            <a:prstGeom prst="rect">
              <a:avLst/>
            </a:prstGeom>
          </p:spPr>
        </p:pic>
      </p:grpSp>
      <p:graphicFrame>
        <p:nvGraphicFramePr>
          <p:cNvPr id="117" name="Диаграмма 116">
            <a:extLst>
              <a:ext uri="{FF2B5EF4-FFF2-40B4-BE49-F238E27FC236}">
                <a16:creationId xmlns="" xmlns:a16="http://schemas.microsoft.com/office/drawing/2014/main" id="{A9306CB9-BF48-40ED-89E9-EE3ECC0927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15782018"/>
              </p:ext>
            </p:extLst>
          </p:nvPr>
        </p:nvGraphicFramePr>
        <p:xfrm>
          <a:off x="4132023" y="2023212"/>
          <a:ext cx="7565867" cy="3053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pic>
        <p:nvPicPr>
          <p:cNvPr id="121" name="Рисунок 120">
            <a:extLst>
              <a:ext uri="{FF2B5EF4-FFF2-40B4-BE49-F238E27FC236}">
                <a16:creationId xmlns="" xmlns:a16="http://schemas.microsoft.com/office/drawing/2014/main" id="{4F331F45-BDD5-417E-B2F5-7BE51CFC52A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lum bright="70000" contrast="-70000"/>
          </a:blip>
          <a:stretch>
            <a:fillRect/>
          </a:stretch>
        </p:blipFill>
        <p:spPr>
          <a:xfrm>
            <a:off x="7751039" y="4297337"/>
            <a:ext cx="540676" cy="540000"/>
          </a:xfrm>
          <a:prstGeom prst="rect">
            <a:avLst/>
          </a:prstGeom>
        </p:spPr>
      </p:pic>
      <p:pic>
        <p:nvPicPr>
          <p:cNvPr id="123" name="Рисунок 122">
            <a:extLst>
              <a:ext uri="{FF2B5EF4-FFF2-40B4-BE49-F238E27FC236}">
                <a16:creationId xmlns="" xmlns:a16="http://schemas.microsoft.com/office/drawing/2014/main" id="{DB489C5D-FCFC-4C7E-87FF-8317EDFCC78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lum bright="70000" contrast="-70000"/>
          </a:blip>
          <a:stretch>
            <a:fillRect/>
          </a:stretch>
        </p:blipFill>
        <p:spPr>
          <a:xfrm>
            <a:off x="6310170" y="4267738"/>
            <a:ext cx="540676" cy="540000"/>
          </a:xfrm>
          <a:prstGeom prst="rect">
            <a:avLst/>
          </a:prstGeom>
        </p:spPr>
      </p:pic>
      <p:pic>
        <p:nvPicPr>
          <p:cNvPr id="125" name="Рисунок 124">
            <a:extLst>
              <a:ext uri="{FF2B5EF4-FFF2-40B4-BE49-F238E27FC236}">
                <a16:creationId xmlns="" xmlns:a16="http://schemas.microsoft.com/office/drawing/2014/main" id="{6B169F58-7884-4804-BE11-54664F98B98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lum bright="70000" contrast="-70000"/>
          </a:blip>
          <a:stretch>
            <a:fillRect/>
          </a:stretch>
        </p:blipFill>
        <p:spPr>
          <a:xfrm>
            <a:off x="10547551" y="4312954"/>
            <a:ext cx="540676" cy="539999"/>
          </a:xfrm>
          <a:prstGeom prst="rect">
            <a:avLst/>
          </a:prstGeom>
        </p:spPr>
      </p:pic>
      <p:pic>
        <p:nvPicPr>
          <p:cNvPr id="126" name="Рисунок 125">
            <a:extLst>
              <a:ext uri="{FF2B5EF4-FFF2-40B4-BE49-F238E27FC236}">
                <a16:creationId xmlns="" xmlns:a16="http://schemas.microsoft.com/office/drawing/2014/main" id="{F2CFED50-A9F0-4C3F-B842-AFA246DADB55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lum bright="70000" contrast="-70000"/>
          </a:blip>
          <a:stretch>
            <a:fillRect/>
          </a:stretch>
        </p:blipFill>
        <p:spPr>
          <a:xfrm>
            <a:off x="4726099" y="4254542"/>
            <a:ext cx="637196" cy="540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088139" y="1987940"/>
            <a:ext cx="8317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102,7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45798" y="2527941"/>
            <a:ext cx="1247013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ctr">
              <a:lnSpc>
                <a:spcPct val="70000"/>
              </a:lnSpc>
            </a:pPr>
            <a:r>
              <a:rPr lang="ru-RU" sz="1000" spc="-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Дизельное топливо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05446" y="2929736"/>
            <a:ext cx="834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r>
              <a:rPr lang="ru-RU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05447" y="3802033"/>
            <a:ext cx="8343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100,3</a:t>
            </a:r>
            <a:endParaRPr lang="ru-RU" sz="20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32710" y="4676776"/>
            <a:ext cx="9071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</a:t>
            </a:r>
            <a:r>
              <a:rPr lang="en-US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05261" y="5526058"/>
            <a:ext cx="11345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</a:t>
            </a:r>
            <a:r>
              <a:rPr lang="en-US" sz="20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6554620"/>
              </p:ext>
            </p:extLst>
          </p:nvPr>
        </p:nvGraphicFramePr>
        <p:xfrm>
          <a:off x="4488313" y="5111155"/>
          <a:ext cx="7417014" cy="680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169"/>
                <a:gridCol w="1335537"/>
                <a:gridCol w="1414130"/>
                <a:gridCol w="1477925"/>
                <a:gridCol w="1541721"/>
                <a:gridCol w="411532"/>
              </a:tblGrid>
              <a:tr h="466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Дизельное топливо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Бензин автомобильный марки АИ-98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Бензин              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автомобильный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марки АИ-95</a:t>
                      </a:r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Бензин      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автомобильный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марки АИ-92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Газовое                                          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моторное топливо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" name="Равнобедренный треугольник 71">
            <a:extLst>
              <a:ext uri="{FF2B5EF4-FFF2-40B4-BE49-F238E27FC236}">
                <a16:creationId xmlns="" xmlns:a16="http://schemas.microsoft.com/office/drawing/2014/main" id="{8C9666D9-8841-4D12-AB47-54FF2E976A2A}"/>
              </a:ext>
            </a:extLst>
          </p:cNvPr>
          <p:cNvSpPr/>
          <p:nvPr/>
        </p:nvSpPr>
        <p:spPr>
          <a:xfrm rot="10800000" flipH="1">
            <a:off x="10547551" y="6075287"/>
            <a:ext cx="270338" cy="126114"/>
          </a:xfrm>
          <a:prstGeom prst="triangle">
            <a:avLst>
              <a:gd name="adj" fmla="val 61720"/>
            </a:avLst>
          </a:prstGeom>
          <a:solidFill>
            <a:srgbClr val="4DAA4D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0" name="Рисунок 69">
            <a:extLst>
              <a:ext uri="{FF2B5EF4-FFF2-40B4-BE49-F238E27FC236}">
                <a16:creationId xmlns="" xmlns:a16="http://schemas.microsoft.com/office/drawing/2014/main" id="{4F331F45-BDD5-417E-B2F5-7BE51CFC52A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lum bright="70000" contrast="-70000"/>
          </a:blip>
          <a:stretch>
            <a:fillRect/>
          </a:stretch>
        </p:blipFill>
        <p:spPr>
          <a:xfrm>
            <a:off x="9183884" y="4273897"/>
            <a:ext cx="54067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464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12452</TotalTime>
  <Words>189</Words>
  <Application>Microsoft Office PowerPoint</Application>
  <PresentationFormat>Произвольный</PresentationFormat>
  <Paragraphs>88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Владимиров Никита Андреевич</dc:creator>
  <cp:lastModifiedBy>Win10</cp:lastModifiedBy>
  <cp:revision>1386</cp:revision>
  <cp:lastPrinted>2021-12-13T06:15:53Z</cp:lastPrinted>
  <dcterms:created xsi:type="dcterms:W3CDTF">2020-04-14T07:41:03Z</dcterms:created>
  <dcterms:modified xsi:type="dcterms:W3CDTF">2021-12-18T21:45:46Z</dcterms:modified>
</cp:coreProperties>
</file>